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theme/theme17.xml" ContentType="application/vnd.openxmlformats-officedocument.theme+xml"/>
  <Override PartName="/ppt/slideLayouts/slideLayout24.xml" ContentType="application/vnd.openxmlformats-officedocument.presentationml.slideLayout+xml"/>
  <Override PartName="/ppt/theme/theme18.xml" ContentType="application/vnd.openxmlformats-officedocument.theme+xml"/>
  <Override PartName="/ppt/slideLayouts/slideLayout2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88" r:id="rId10"/>
    <p:sldMasterId id="2147483678" r:id="rId11"/>
    <p:sldMasterId id="2147483680" r:id="rId12"/>
    <p:sldMasterId id="2147483682" r:id="rId13"/>
    <p:sldMasterId id="2147483684" r:id="rId14"/>
    <p:sldMasterId id="2147483686" r:id="rId15"/>
    <p:sldMasterId id="2147483698" r:id="rId16"/>
    <p:sldMasterId id="2147483701" r:id="rId17"/>
    <p:sldMasterId id="2147483703" r:id="rId18"/>
    <p:sldMasterId id="2147483705" r:id="rId19"/>
  </p:sldMasterIdLst>
  <p:notesMasterIdLst>
    <p:notesMasterId r:id="rId50"/>
  </p:notesMasterIdLst>
  <p:sldIdLst>
    <p:sldId id="256" r:id="rId20"/>
    <p:sldId id="328" r:id="rId21"/>
    <p:sldId id="272" r:id="rId22"/>
    <p:sldId id="258" r:id="rId23"/>
    <p:sldId id="273" r:id="rId24"/>
    <p:sldId id="275" r:id="rId25"/>
    <p:sldId id="276" r:id="rId26"/>
    <p:sldId id="277" r:id="rId27"/>
    <p:sldId id="279" r:id="rId28"/>
    <p:sldId id="316" r:id="rId29"/>
    <p:sldId id="283" r:id="rId30"/>
    <p:sldId id="285" r:id="rId31"/>
    <p:sldId id="286" r:id="rId32"/>
    <p:sldId id="259" r:id="rId33"/>
    <p:sldId id="306" r:id="rId34"/>
    <p:sldId id="288" r:id="rId35"/>
    <p:sldId id="289" r:id="rId36"/>
    <p:sldId id="323" r:id="rId37"/>
    <p:sldId id="326" r:id="rId38"/>
    <p:sldId id="331" r:id="rId39"/>
    <p:sldId id="322" r:id="rId40"/>
    <p:sldId id="260" r:id="rId41"/>
    <p:sldId id="293" r:id="rId42"/>
    <p:sldId id="294" r:id="rId43"/>
    <p:sldId id="307" r:id="rId44"/>
    <p:sldId id="261" r:id="rId45"/>
    <p:sldId id="304" r:id="rId46"/>
    <p:sldId id="297" r:id="rId47"/>
    <p:sldId id="300" r:id="rId48"/>
    <p:sldId id="302" r:id="rId49"/>
  </p:sldIdLst>
  <p:sldSz cx="9144000" cy="6858000" type="screen4x3"/>
  <p:notesSz cx="6669088"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BB29E59-ECC8-144E-B941-1F38A3CB3CBA}">
          <p14:sldIdLst>
            <p14:sldId id="256"/>
            <p14:sldId id="328"/>
            <p14:sldId id="272"/>
            <p14:sldId id="258"/>
            <p14:sldId id="273"/>
            <p14:sldId id="275"/>
            <p14:sldId id="276"/>
            <p14:sldId id="277"/>
            <p14:sldId id="279"/>
            <p14:sldId id="316"/>
            <p14:sldId id="283"/>
            <p14:sldId id="285"/>
            <p14:sldId id="286"/>
            <p14:sldId id="259"/>
            <p14:sldId id="306"/>
            <p14:sldId id="288"/>
            <p14:sldId id="289"/>
            <p14:sldId id="323"/>
            <p14:sldId id="326"/>
            <p14:sldId id="331"/>
            <p14:sldId id="322"/>
            <p14:sldId id="260"/>
            <p14:sldId id="293"/>
            <p14:sldId id="294"/>
            <p14:sldId id="307"/>
            <p14:sldId id="261"/>
            <p14:sldId id="304"/>
            <p14:sldId id="297"/>
            <p14:sldId id="300"/>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un McLaren" initials="" lastIdx="1" clrIdx="0"/>
  <p:cmAuthor id="1" name="Ben Clayton" initials="BMC" lastIdx="0" clrIdx="1"/>
  <p:cmAuthor id="2" name="Beech" initials="SA" lastIdx="3" clrIdx="2"/>
  <p:cmAuthor id="3" name="beechs" initials="SA" lastIdx="1" clrIdx="3"/>
  <p:cmAuthor id="4" name="beechs" initials="b" lastIdx="8" clrIdx="4"/>
  <p:cmAuthor id="5" name="mcneilk" initials="m"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AE"/>
    <a:srgbClr val="CC0066"/>
    <a:srgbClr val="6699FF"/>
    <a:srgbClr val="0099FF"/>
    <a:srgbClr val="19C3FF"/>
    <a:srgbClr val="53D2FF"/>
    <a:srgbClr val="3333FF"/>
    <a:srgbClr val="0099CC"/>
    <a:srgbClr val="66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72827" autoAdjust="0"/>
  </p:normalViewPr>
  <p:slideViewPr>
    <p:cSldViewPr snapToGrid="0">
      <p:cViewPr varScale="1">
        <p:scale>
          <a:sx n="64" d="100"/>
          <a:sy n="64" d="100"/>
        </p:scale>
        <p:origin x="2222" y="6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29F3F92B-347D-4760-9D8A-E59A7BE29C3D}" type="datetimeFigureOut">
              <a:rPr lang="en-US" smtClean="0"/>
              <a:pPr/>
              <a:t>2/6/2018</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68F06BC3-6117-4E1D-B9D9-E7699CC24DBE}" type="slidenum">
              <a:rPr lang="en-GB" smtClean="0"/>
              <a:pPr/>
              <a:t>‹#›</a:t>
            </a:fld>
            <a:endParaRPr lang="en-GB"/>
          </a:p>
        </p:txBody>
      </p:sp>
    </p:spTree>
    <p:extLst>
      <p:ext uri="{BB962C8B-B14F-4D97-AF65-F5344CB8AC3E}">
        <p14:creationId xmlns:p14="http://schemas.microsoft.com/office/powerpoint/2010/main" val="208096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introduction to</a:t>
            </a:r>
            <a:r>
              <a:rPr lang="en-GB" baseline="0" dirty="0" smtClean="0"/>
              <a:t> student finance covering eligibility for financial support, the range of funding available, applications, repayments and money management.</a:t>
            </a:r>
          </a:p>
          <a:p>
            <a:endParaRPr lang="en-GB" baseline="0" dirty="0" smtClean="0"/>
          </a:p>
          <a:p>
            <a:r>
              <a:rPr lang="en-GB" baseline="0" dirty="0" smtClean="0"/>
              <a:t>The presentation is designed to last 25-35 minutes. Not all slides need to be used; you can remove slides to make the presentation appropriate for your audience.</a:t>
            </a:r>
          </a:p>
          <a:p>
            <a:endParaRPr lang="en-GB" dirty="0" smtClean="0"/>
          </a:p>
          <a:p>
            <a:pPr>
              <a:defRPr/>
            </a:pPr>
            <a:r>
              <a:rPr lang="en-GB" dirty="0" smtClean="0">
                <a:ea typeface="MS PGothic" pitchFamily="34" charset="-128"/>
              </a:rPr>
              <a:t>Students</a:t>
            </a:r>
            <a:r>
              <a:rPr lang="en-GB" baseline="0" dirty="0" smtClean="0">
                <a:ea typeface="MS PGothic" pitchFamily="34" charset="-128"/>
              </a:rPr>
              <a:t> and their parents/partners can find out more about student finance, and all the topics covered in this presentation on Student Finance England’s official student finance zone on The Student Room at www.thestudentroom.co.uk/studentfinance or on Gov.UK at www.gov.uk/studentfinance</a:t>
            </a:r>
          </a:p>
          <a:p>
            <a:pPr>
              <a:defRPr/>
            </a:pPr>
            <a:endParaRPr lang="en-GB" baseline="0" dirty="0" smtClean="0">
              <a:ea typeface="MS PGothic" pitchFamily="34" charset="-128"/>
            </a:endParaRPr>
          </a:p>
          <a:p>
            <a:pPr>
              <a:defRPr/>
            </a:pPr>
            <a:r>
              <a:rPr lang="en-GB" baseline="0" dirty="0" smtClean="0">
                <a:ea typeface="MS PGothic" pitchFamily="34" charset="-128"/>
              </a:rPr>
              <a:t>There is more information available for practitioners, including factsheets and policy information, on our practitioner website at www.practitioners.slc.co.uk</a:t>
            </a:r>
            <a:endParaRPr lang="en-GB" dirty="0" smtClean="0">
              <a:ea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431800" indent="-358775">
              <a:buFont typeface="Arial" pitchFamily="34" charset="0"/>
              <a:buNone/>
              <a:defRPr/>
            </a:pPr>
            <a:endParaRPr lang="en-GB" dirty="0"/>
          </a:p>
        </p:txBody>
      </p:sp>
      <p:sp>
        <p:nvSpPr>
          <p:cNvPr id="57348" name="Slide Number Placeholder 3"/>
          <p:cNvSpPr>
            <a:spLocks noGrp="1"/>
          </p:cNvSpPr>
          <p:nvPr>
            <p:ph type="sldNum" sz="quarter" idx="5"/>
          </p:nvPr>
        </p:nvSpPr>
        <p:spPr bwMode="auto">
          <a:noFill/>
          <a:ln>
            <a:miter lim="800000"/>
            <a:headEnd/>
            <a:tailEnd/>
          </a:ln>
        </p:spPr>
        <p:txBody>
          <a:bodyPr/>
          <a:lstStyle/>
          <a:p>
            <a:fld id="{3E0FD27D-A177-4A0F-B96B-18D052A8CC6D}"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34" charset="-128"/>
              </a:rPr>
              <a:t>Click image to link to page!</a:t>
            </a:r>
          </a:p>
        </p:txBody>
      </p:sp>
      <p:sp>
        <p:nvSpPr>
          <p:cNvPr id="58372" name="Slide Number Placeholder 3"/>
          <p:cNvSpPr>
            <a:spLocks noGrp="1"/>
          </p:cNvSpPr>
          <p:nvPr>
            <p:ph type="sldNum" sz="quarter" idx="5"/>
          </p:nvPr>
        </p:nvSpPr>
        <p:spPr bwMode="auto">
          <a:noFill/>
          <a:ln>
            <a:miter lim="800000"/>
            <a:headEnd/>
            <a:tailEnd/>
          </a:ln>
        </p:spPr>
        <p:txBody>
          <a:bodyPr/>
          <a:lstStyle/>
          <a:p>
            <a:fld id="{0C760710-BD12-4193-9B13-04D274D59C92}" type="slidenum">
              <a:rPr lang="en-US" smtClean="0"/>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34" charset="-128"/>
              </a:rPr>
              <a:t>Click image to link to page!</a:t>
            </a:r>
          </a:p>
        </p:txBody>
      </p:sp>
      <p:sp>
        <p:nvSpPr>
          <p:cNvPr id="59396" name="Slide Number Placeholder 3"/>
          <p:cNvSpPr>
            <a:spLocks noGrp="1"/>
          </p:cNvSpPr>
          <p:nvPr>
            <p:ph type="sldNum" sz="quarter" idx="5"/>
          </p:nvPr>
        </p:nvSpPr>
        <p:spPr bwMode="auto">
          <a:noFill/>
          <a:ln>
            <a:miter lim="800000"/>
            <a:headEnd/>
            <a:tailEnd/>
          </a:ln>
        </p:spPr>
        <p:txBody>
          <a:bodyPr/>
          <a:lstStyle/>
          <a:p>
            <a:fld id="{8DDD2163-64F6-4D0B-A93D-29B2CEB1CBD5}" type="slidenum">
              <a:rPr lang="en-US" smtClean="0"/>
              <a:pPr/>
              <a:t>19</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ea typeface="ＭＳ Ｐゴシック" pitchFamily="34" charset="-128"/>
              </a:rPr>
              <a:t>This slide gives information</a:t>
            </a:r>
            <a:r>
              <a:rPr lang="en-GB" baseline="0" dirty="0" smtClean="0">
                <a:ea typeface="ＭＳ Ｐゴシック" pitchFamily="34" charset="-128"/>
              </a:rPr>
              <a:t> for parents and partners of students who are supporting an application for student finance. You can skip this slide if you’re not presenting to parents/partners.</a:t>
            </a:r>
            <a:endParaRPr lang="en-GB"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1" i="0" kern="1200" dirty="0" smtClean="0">
                <a:solidFill>
                  <a:schemeClr val="tx1"/>
                </a:solidFill>
                <a:latin typeface="+mn-lt"/>
                <a:ea typeface="+mn-ea"/>
                <a:cs typeface="+mn-cs"/>
              </a:rPr>
              <a:t>The current</a:t>
            </a:r>
            <a:r>
              <a:rPr lang="en-GB" sz="1200" b="1" i="0" kern="1200" baseline="0" dirty="0" smtClean="0">
                <a:solidFill>
                  <a:schemeClr val="tx1"/>
                </a:solidFill>
                <a:latin typeface="+mn-lt"/>
                <a:ea typeface="+mn-ea"/>
                <a:cs typeface="+mn-cs"/>
              </a:rPr>
              <a:t> UK </a:t>
            </a:r>
            <a:r>
              <a:rPr lang="en-GB" sz="1200" b="1" i="0" kern="1200" dirty="0" smtClean="0">
                <a:solidFill>
                  <a:schemeClr val="tx1"/>
                </a:solidFill>
                <a:latin typeface="+mn-lt"/>
                <a:ea typeface="+mn-ea"/>
                <a:cs typeface="+mn-cs"/>
              </a:rPr>
              <a:t>earnings threshold is:</a:t>
            </a:r>
          </a:p>
          <a:p>
            <a:r>
              <a:rPr lang="en-GB" sz="1200" b="0" i="0" kern="1200" dirty="0" smtClean="0">
                <a:solidFill>
                  <a:schemeClr val="tx1"/>
                </a:solidFill>
                <a:latin typeface="+mn-lt"/>
                <a:ea typeface="+mn-ea"/>
                <a:cs typeface="+mn-cs"/>
              </a:rPr>
              <a:t>£404 a week		</a:t>
            </a:r>
          </a:p>
          <a:p>
            <a:r>
              <a:rPr lang="en-GB" sz="1200" b="0" i="0" kern="1200" dirty="0" smtClean="0">
                <a:solidFill>
                  <a:schemeClr val="tx1"/>
                </a:solidFill>
                <a:latin typeface="+mn-lt"/>
                <a:ea typeface="+mn-ea"/>
                <a:cs typeface="+mn-cs"/>
              </a:rPr>
              <a:t>£1,750 a month	</a:t>
            </a:r>
          </a:p>
          <a:p>
            <a:r>
              <a:rPr lang="en-GB" sz="1200" b="0" i="0" kern="1200" dirty="0" smtClean="0">
                <a:solidFill>
                  <a:schemeClr val="tx1"/>
                </a:solidFill>
                <a:latin typeface="+mn-lt"/>
                <a:ea typeface="+mn-ea"/>
                <a:cs typeface="+mn-cs"/>
              </a:rPr>
              <a:t>£21,000 a year</a:t>
            </a:r>
          </a:p>
          <a:p>
            <a:endParaRPr lang="en-US" b="1" dirty="0" smtClean="0">
              <a:ea typeface="ＭＳ Ｐゴシック" pitchFamily="34" charset="-128"/>
            </a:endParaRPr>
          </a:p>
          <a:p>
            <a:r>
              <a:rPr lang="en-GB" dirty="0" smtClean="0">
                <a:ea typeface="ＭＳ Ｐゴシック" pitchFamily="34" charset="-128"/>
              </a:rPr>
              <a:t>Students who live or work overseas after they’ve finished their course still need to repay their</a:t>
            </a:r>
            <a:r>
              <a:rPr lang="en-GB" baseline="0" dirty="0" smtClean="0">
                <a:ea typeface="ＭＳ Ｐゴシック" pitchFamily="34" charset="-128"/>
              </a:rPr>
              <a:t> loans. They’ll get more information about this towards the end of their course. For more information, visit www.slc.co.uk/repayment</a:t>
            </a:r>
          </a:p>
          <a:p>
            <a:endParaRPr lang="en-GB" baseline="0" dirty="0" smtClean="0">
              <a:ea typeface="ＭＳ Ｐゴシック" pitchFamily="34" charset="-128"/>
            </a:endParaRPr>
          </a:p>
          <a:p>
            <a:r>
              <a:rPr lang="en-GB" baseline="0" dirty="0" smtClean="0">
                <a:ea typeface="ＭＳ Ｐゴシック" pitchFamily="34" charset="-128"/>
              </a:rPr>
              <a:t>The repayment threshold can change, for more information go to www.studentloanrepayment.co.uk</a:t>
            </a:r>
            <a:endParaRPr lang="en-GB" dirty="0" smtClean="0">
              <a:ea typeface="ＭＳ Ｐゴシック" pitchFamily="34" charset="-128"/>
            </a:endParaRPr>
          </a:p>
          <a:p>
            <a:endParaRPr lang="en-GB"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pPr/>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fld id="{58C94B72-C5E4-43C1-BACD-6576101795B2}" type="slidenum">
              <a:rPr lang="en-US" smtClean="0">
                <a:solidFill>
                  <a:srgbClr val="000000"/>
                </a:solidFill>
              </a:rPr>
              <a:pPr/>
              <a:t>25</a:t>
            </a:fld>
            <a:endParaRPr lang="en-US" smtClean="0">
              <a:solidFill>
                <a:srgbClr val="000000"/>
              </a:solidFill>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Notes Placeholder 3"/>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b="1" dirty="0" smtClean="0">
                <a:ea typeface="ＭＳ Ｐゴシック" pitchFamily="34" charset="-128"/>
              </a:rPr>
              <a:t>Link to page is Live!</a:t>
            </a:r>
          </a:p>
          <a:p>
            <a:endParaRPr lang="en-US" b="1" dirty="0" smtClean="0">
              <a:ea typeface="ＭＳ Ｐゴシック" pitchFamily="34" charset="-128"/>
            </a:endParaRPr>
          </a:p>
          <a:p>
            <a:r>
              <a:rPr lang="en-GB" dirty="0" smtClean="0">
                <a:latin typeface="Arial" pitchFamily="34" charset="0"/>
                <a:ea typeface="ＭＳ Ｐゴシック" pitchFamily="34" charset="-128"/>
                <a:cs typeface="Arial" pitchFamily="34" charset="0"/>
              </a:rPr>
              <a:t>From</a:t>
            </a:r>
            <a:r>
              <a:rPr lang="en-GB" baseline="0" dirty="0" smtClean="0">
                <a:latin typeface="Arial" pitchFamily="34" charset="0"/>
                <a:ea typeface="ＭＳ Ｐゴシック" pitchFamily="34" charset="-128"/>
                <a:cs typeface="Arial" pitchFamily="34" charset="0"/>
              </a:rPr>
              <a:t> example</a:t>
            </a:r>
            <a:r>
              <a:rPr lang="en-GB" dirty="0" smtClean="0">
                <a:latin typeface="Arial" pitchFamily="34" charset="0"/>
                <a:ea typeface="ＭＳ Ｐゴシック" pitchFamily="34" charset="-128"/>
                <a:cs typeface="Arial" pitchFamily="34" charset="0"/>
              </a:rPr>
              <a:t>: a basic way of working out the monthly repayment would be to divide £4,000 by 12 giving £333.333 and that by 9% giving a monthly payment of £30. </a:t>
            </a:r>
          </a:p>
          <a:p>
            <a:endParaRPr lang="en-GB" dirty="0" smtClean="0">
              <a:latin typeface="Arial" pitchFamily="34" charset="0"/>
              <a:ea typeface="ＭＳ Ｐゴシック" pitchFamily="34" charset="-128"/>
              <a:cs typeface="Arial" pitchFamily="34" charset="0"/>
            </a:endParaRPr>
          </a:p>
          <a:p>
            <a:r>
              <a:rPr lang="en-GB" sz="1200" kern="1200" baseline="0" dirty="0" smtClean="0">
                <a:solidFill>
                  <a:schemeClr val="tx1"/>
                </a:solidFill>
                <a:latin typeface="+mn-lt"/>
                <a:ea typeface="+mn-ea"/>
                <a:cs typeface="+mn-cs"/>
              </a:rPr>
              <a:t>You’re charged interest from the day your first payment is made until your loan is repaid in full or cancelled. The interest rate is based on the UK Retail Price Index (RPI) and will vary depending on your circumstances. For more information go to </a:t>
            </a:r>
            <a:r>
              <a:rPr lang="en-GB" sz="1200" kern="1200" baseline="0" dirty="0" err="1" smtClean="0">
                <a:solidFill>
                  <a:schemeClr val="tx1"/>
                </a:solidFill>
                <a:latin typeface="+mn-lt"/>
                <a:ea typeface="+mn-ea"/>
                <a:cs typeface="+mn-cs"/>
              </a:rPr>
              <a:t>www.slc.co.uk</a:t>
            </a:r>
            <a:r>
              <a:rPr lang="en-GB" sz="1200" kern="1200" baseline="0" dirty="0" smtClean="0">
                <a:solidFill>
                  <a:schemeClr val="tx1"/>
                </a:solidFill>
                <a:latin typeface="+mn-lt"/>
                <a:ea typeface="+mn-ea"/>
                <a:cs typeface="+mn-cs"/>
              </a:rPr>
              <a:t>/repayment</a:t>
            </a:r>
          </a:p>
          <a:p>
            <a:endParaRPr lang="en-GB" sz="1200" kern="1200" baseline="0" dirty="0" smtClean="0">
              <a:solidFill>
                <a:schemeClr val="tx1"/>
              </a:solidFill>
              <a:latin typeface="+mn-lt"/>
              <a:ea typeface="+mn-ea"/>
              <a:cs typeface="+mn-cs"/>
            </a:endParaRPr>
          </a:p>
          <a:p>
            <a:r>
              <a:rPr lang="en-GB" dirty="0" smtClean="0">
                <a:latin typeface="Arial" pitchFamily="34" charset="0"/>
                <a:ea typeface="ＭＳ Ｐゴシック" pitchFamily="34" charset="-128"/>
                <a:cs typeface="Arial" pitchFamily="34" charset="0"/>
              </a:rPr>
              <a:t>The Retail Price Index (RPI) is a measure of UK inflation. It measures changes to the cost of living in the UK. </a:t>
            </a:r>
          </a:p>
          <a:p>
            <a:endParaRPr lang="en-US" dirty="0" smtClean="0">
              <a:ea typeface="ＭＳ Ｐゴシック" pitchFamily="34" charset="-128"/>
            </a:endParaRPr>
          </a:p>
          <a:p>
            <a:r>
              <a:rPr lang="en-US" dirty="0" smtClean="0">
                <a:ea typeface="ＭＳ Ｐゴシック" pitchFamily="34" charset="-128"/>
              </a:rPr>
              <a:t>The interest rate is updated once a year in September, using the rate of RPI from March. </a:t>
            </a:r>
            <a:endParaRPr lang="en-US" baseline="0" dirty="0" smtClean="0">
              <a:ea typeface="ＭＳ Ｐゴシック" pitchFamily="34" charset="-128"/>
            </a:endParaRPr>
          </a:p>
          <a:p>
            <a:endParaRPr lang="en-US" baseline="0" dirty="0" smtClean="0">
              <a:ea typeface="ＭＳ Ｐゴシック" pitchFamily="34" charset="-128"/>
            </a:endParaRPr>
          </a:p>
          <a:p>
            <a:r>
              <a:rPr lang="en-US" b="1" baseline="0" dirty="0" smtClean="0">
                <a:ea typeface="ＭＳ Ｐゴシック" pitchFamily="34" charset="-128"/>
              </a:rPr>
              <a:t>Full-time student interest</a:t>
            </a:r>
          </a:p>
          <a:p>
            <a:r>
              <a:rPr lang="en-US" b="0" baseline="0" dirty="0" smtClean="0">
                <a:ea typeface="ＭＳ Ｐゴシック" pitchFamily="34" charset="-128"/>
              </a:rPr>
              <a:t>While studying until entering repayment = RPI +3%</a:t>
            </a:r>
          </a:p>
          <a:p>
            <a:r>
              <a:rPr lang="en-US" b="1" baseline="0" dirty="0" smtClean="0">
                <a:ea typeface="ＭＳ Ｐゴシック" pitchFamily="34" charset="-128"/>
              </a:rPr>
              <a:t>On entering repayment interest is linked to earnings</a:t>
            </a:r>
          </a:p>
          <a:p>
            <a:r>
              <a:rPr lang="en-US" b="0" baseline="0" dirty="0" smtClean="0">
                <a:ea typeface="ＭＳ Ｐゴシック" pitchFamily="34" charset="-128"/>
              </a:rPr>
              <a:t>Under £21,000	= RPI Only</a:t>
            </a:r>
          </a:p>
          <a:p>
            <a:r>
              <a:rPr lang="en-US" b="0" baseline="0" dirty="0" smtClean="0">
                <a:ea typeface="ＭＳ Ｐゴシック" pitchFamily="34" charset="-128"/>
              </a:rPr>
              <a:t>£21,000 to £41,000	= RPI + up to 3%</a:t>
            </a:r>
          </a:p>
          <a:p>
            <a:r>
              <a:rPr lang="en-US" b="0" baseline="0" dirty="0" smtClean="0">
                <a:ea typeface="ＭＳ Ｐゴシック" pitchFamily="34" charset="-128"/>
              </a:rPr>
              <a:t>Over £41,000		= RPI + 3%</a:t>
            </a:r>
            <a:endParaRPr lang="en-US" b="1" baseline="0" dirty="0" smtClean="0">
              <a:ea typeface="ＭＳ Ｐゴシック" pitchFamily="34" charset="-128"/>
            </a:endParaRPr>
          </a:p>
          <a:p>
            <a:endParaRPr lang="en-GB" dirty="0" smtClean="0">
              <a:ea typeface="ＭＳ Ｐゴシック" pitchFamily="34" charset="-128"/>
            </a:endParaRPr>
          </a:p>
          <a:p>
            <a:r>
              <a:rPr lang="en-GB" b="1" dirty="0" smtClean="0">
                <a:ea typeface="ＭＳ Ｐゴシック" pitchFamily="34" charset="-128"/>
              </a:rPr>
              <a:t>Part-time</a:t>
            </a:r>
          </a:p>
          <a:p>
            <a:r>
              <a:rPr lang="en-US" dirty="0" smtClean="0">
                <a:ea typeface="ＭＳ Ｐゴシック" pitchFamily="34" charset="-128"/>
              </a:rPr>
              <a:t>While studying on a course until whichever comes first: </a:t>
            </a:r>
          </a:p>
          <a:p>
            <a:endParaRPr lang="en-US" dirty="0" smtClean="0">
              <a:ea typeface="ＭＳ Ｐゴシック" pitchFamily="34" charset="-128"/>
            </a:endParaRPr>
          </a:p>
          <a:p>
            <a:pPr>
              <a:buFont typeface="Arial" pitchFamily="34" charset="0"/>
              <a:buChar char="•"/>
            </a:pPr>
            <a:r>
              <a:rPr lang="en-US" dirty="0" smtClean="0">
                <a:ea typeface="ＭＳ Ｐゴシック" pitchFamily="34" charset="-128"/>
              </a:rPr>
              <a:t>the April after graduating or leaving a course; or</a:t>
            </a:r>
          </a:p>
          <a:p>
            <a:pPr>
              <a:buFont typeface="Arial" pitchFamily="34" charset="0"/>
              <a:buChar char="•"/>
            </a:pPr>
            <a:endParaRPr lang="en-US" dirty="0" smtClean="0">
              <a:ea typeface="ＭＳ Ｐゴシック" pitchFamily="34" charset="-128"/>
            </a:endParaRPr>
          </a:p>
          <a:p>
            <a:pPr>
              <a:buFont typeface="Arial" pitchFamily="34" charset="0"/>
              <a:buChar char="•"/>
            </a:pPr>
            <a:r>
              <a:rPr lang="en-US" dirty="0" smtClean="0">
                <a:ea typeface="ＭＳ Ｐゴシック" pitchFamily="34" charset="-128"/>
              </a:rPr>
              <a:t>the April four years</a:t>
            </a:r>
            <a:r>
              <a:rPr lang="en-US" baseline="0" dirty="0" smtClean="0">
                <a:ea typeface="ＭＳ Ｐゴシック" pitchFamily="34" charset="-128"/>
              </a:rPr>
              <a:t> after </a:t>
            </a:r>
            <a:r>
              <a:rPr lang="en-US" dirty="0" smtClean="0">
                <a:ea typeface="ＭＳ Ｐゴシック" pitchFamily="34" charset="-128"/>
              </a:rPr>
              <a:t>the start of a course</a:t>
            </a:r>
            <a:r>
              <a:rPr lang="en-US" baseline="0" dirty="0" smtClean="0">
                <a:ea typeface="ＭＳ Ｐゴシック" pitchFamily="34" charset="-128"/>
              </a:rPr>
              <a:t> =</a:t>
            </a:r>
            <a:r>
              <a:rPr lang="en-US" dirty="0" smtClean="0">
                <a:ea typeface="ＭＳ Ｐゴシック" pitchFamily="34" charset="-128"/>
              </a:rPr>
              <a:t> RPI + 3%</a:t>
            </a:r>
          </a:p>
          <a:p>
            <a:endParaRPr lang="en-US" b="1" dirty="0" smtClean="0">
              <a:ea typeface="ＭＳ Ｐゴシック" pitchFamily="34" charset="-128"/>
            </a:endParaRPr>
          </a:p>
          <a:p>
            <a:r>
              <a:rPr lang="en-US" b="0" dirty="0" smtClean="0">
                <a:ea typeface="ＭＳ Ｐゴシック" pitchFamily="34" charset="-128"/>
              </a:rPr>
              <a:t>From the April after graduating or leaving a course, or the April four years after</a:t>
            </a:r>
            <a:r>
              <a:rPr lang="en-US" b="0" baseline="0" dirty="0" smtClean="0">
                <a:ea typeface="ＭＳ Ｐゴシック" pitchFamily="34" charset="-128"/>
              </a:rPr>
              <a:t> </a:t>
            </a:r>
            <a:r>
              <a:rPr lang="en-US" b="0" dirty="0" smtClean="0">
                <a:ea typeface="ＭＳ Ｐゴシック" pitchFamily="34" charset="-128"/>
              </a:rPr>
              <a:t>the start of a course - RPI</a:t>
            </a:r>
          </a:p>
          <a:p>
            <a:endParaRPr lang="en-GB" dirty="0" smtClean="0">
              <a:ea typeface="ＭＳ Ｐゴシック" pitchFamily="34" charset="-128"/>
            </a:endParaRPr>
          </a:p>
          <a:p>
            <a:endParaRPr lang="en-GB"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431800" marR="0" indent="-358775" algn="l" defTabSz="914400" rtl="0" eaLnBrk="0" fontAlgn="auto" latinLnBrk="0" hangingPunct="0">
              <a:lnSpc>
                <a:spcPct val="100000"/>
              </a:lnSpc>
              <a:spcBef>
                <a:spcPts val="0"/>
              </a:spcBef>
              <a:spcAft>
                <a:spcPts val="0"/>
              </a:spcAft>
              <a:buClrTx/>
              <a:buSzTx/>
              <a:buFont typeface="Arial" pitchFamily="34" charset="0"/>
              <a:buChar char="•"/>
              <a:tabLst/>
              <a:defRPr/>
            </a:pPr>
            <a:r>
              <a:rPr lang="en-GB" sz="1200" dirty="0" smtClean="0">
                <a:latin typeface="Arial" pitchFamily="34" charset="0"/>
                <a:cs typeface="Arial" pitchFamily="34" charset="0"/>
              </a:rPr>
              <a:t>Research all finance available – especially bursaries &amp; scholarships (</a:t>
            </a:r>
            <a:r>
              <a:rPr lang="en-US" sz="1200" dirty="0" smtClean="0">
                <a:latin typeface="Arial" pitchFamily="34" charset="0"/>
                <a:cs typeface="Arial" pitchFamily="34" charset="0"/>
              </a:rPr>
              <a:t>Tuition Fee Loans are available to all eligible students so no tuition fees should need to be</a:t>
            </a:r>
            <a:r>
              <a:rPr lang="en-US" sz="1200" baseline="0" dirty="0" smtClean="0">
                <a:latin typeface="Arial" pitchFamily="34" charset="0"/>
                <a:cs typeface="Arial" pitchFamily="34" charset="0"/>
              </a:rPr>
              <a:t> paid upfront).</a:t>
            </a:r>
          </a:p>
          <a:p>
            <a:pPr marL="431800" marR="0" indent="-358775" algn="l" defTabSz="914400" rtl="0" eaLnBrk="0" fontAlgn="auto" latinLnBrk="0" hangingPunct="0">
              <a:lnSpc>
                <a:spcPct val="100000"/>
              </a:lnSpc>
              <a:spcBef>
                <a:spcPts val="0"/>
              </a:spcBef>
              <a:spcAft>
                <a:spcPts val="0"/>
              </a:spcAft>
              <a:buClrTx/>
              <a:buSzTx/>
              <a:buFont typeface="Arial" pitchFamily="34" charset="0"/>
              <a:buChar char="•"/>
              <a:tabLst/>
              <a:defRPr/>
            </a:pPr>
            <a:endParaRPr lang="en-US" sz="1200" baseline="0" dirty="0" smtClean="0">
              <a:latin typeface="Arial" pitchFamily="34" charset="0"/>
              <a:cs typeface="Arial" pitchFamily="34" charset="0"/>
            </a:endParaRPr>
          </a:p>
          <a:p>
            <a:pPr marL="431800" marR="0" indent="-358775" algn="l" defTabSz="914400" rtl="0" eaLnBrk="0" fontAlgn="auto" latinLnBrk="0" hangingPunct="0">
              <a:lnSpc>
                <a:spcPct val="100000"/>
              </a:lnSpc>
              <a:spcBef>
                <a:spcPts val="0"/>
              </a:spcBef>
              <a:spcAft>
                <a:spcPts val="0"/>
              </a:spcAft>
              <a:buClrTx/>
              <a:buSzTx/>
              <a:buFont typeface="Arial" pitchFamily="34" charset="0"/>
              <a:buChar char="•"/>
              <a:tabLst/>
              <a:defRPr/>
            </a:pPr>
            <a:r>
              <a:rPr lang="en-GB" sz="1200" dirty="0" smtClean="0">
                <a:latin typeface="Arial" pitchFamily="34" charset="0"/>
                <a:cs typeface="Arial" pitchFamily="34" charset="0"/>
              </a:rPr>
              <a:t>It’s important students make the right university/college and course choice</a:t>
            </a:r>
            <a:r>
              <a:rPr lang="en-GB" sz="1200" baseline="0" dirty="0" smtClean="0">
                <a:latin typeface="Arial" pitchFamily="34" charset="0"/>
                <a:cs typeface="Arial" pitchFamily="34" charset="0"/>
              </a:rPr>
              <a:t> based on course content and ‘feel for the </a:t>
            </a:r>
            <a:r>
              <a:rPr lang="en-GB" sz="1200" baseline="0" dirty="0" err="1" smtClean="0">
                <a:latin typeface="Arial" pitchFamily="34" charset="0"/>
                <a:cs typeface="Arial" pitchFamily="34" charset="0"/>
              </a:rPr>
              <a:t>uni</a:t>
            </a:r>
            <a:r>
              <a:rPr lang="en-GB" sz="1200" baseline="0" dirty="0" smtClean="0">
                <a:latin typeface="Arial" pitchFamily="34" charset="0"/>
                <a:cs typeface="Arial" pitchFamily="34" charset="0"/>
              </a:rPr>
              <a:t>’ rather than be swayed by cheaper fees.</a:t>
            </a:r>
            <a:endParaRPr lang="en-US" sz="1200" dirty="0" smtClean="0">
              <a:latin typeface="Arial" pitchFamily="34" charset="0"/>
              <a:cs typeface="Arial" pitchFamily="34" charset="0"/>
            </a:endParaRPr>
          </a:p>
          <a:p>
            <a:pPr marL="431800" indent="-358775" eaLnBrk="0" hangingPunct="0">
              <a:buFont typeface="Arial" pitchFamily="34" charset="0"/>
              <a:buNone/>
            </a:pPr>
            <a:endParaRPr lang="en-GB" sz="1200" dirty="0" smtClean="0">
              <a:latin typeface="Arial" pitchFamily="34" charset="0"/>
              <a:cs typeface="Arial" pitchFamily="34" charset="0"/>
            </a:endParaRPr>
          </a:p>
          <a:p>
            <a:pPr marL="431800" indent="-358775" eaLnBrk="0" hangingPunct="0">
              <a:buFont typeface="Arial" pitchFamily="34" charset="0"/>
              <a:buChar char="•"/>
            </a:pPr>
            <a:r>
              <a:rPr lang="en-GB" sz="1200" dirty="0" smtClean="0">
                <a:latin typeface="Arial" pitchFamily="34" charset="0"/>
                <a:cs typeface="Arial" pitchFamily="34" charset="0"/>
              </a:rPr>
              <a:t>Apply online &amp; on time – no need to wait for a confirmed place.</a:t>
            </a:r>
          </a:p>
          <a:p>
            <a:pPr marL="431800" indent="-358775" eaLnBrk="0" hangingPunct="0"/>
            <a:endParaRPr lang="en-GB" sz="1200" b="1" dirty="0" smtClean="0">
              <a:latin typeface="Arial" pitchFamily="34" charset="0"/>
              <a:cs typeface="Arial" pitchFamily="34" charset="0"/>
            </a:endParaRPr>
          </a:p>
          <a:p>
            <a:pPr marL="431800" marR="0" indent="-358775" algn="l" defTabSz="914400" rtl="0" eaLnBrk="0" fontAlgn="auto" latinLnBrk="0" hangingPunct="0">
              <a:lnSpc>
                <a:spcPct val="100000"/>
              </a:lnSpc>
              <a:spcBef>
                <a:spcPts val="0"/>
              </a:spcBef>
              <a:spcAft>
                <a:spcPts val="0"/>
              </a:spcAft>
              <a:buClrTx/>
              <a:buSzTx/>
              <a:buFont typeface="Arial" pitchFamily="34" charset="0"/>
              <a:buChar char="•"/>
              <a:tabLst/>
              <a:defRPr/>
            </a:pPr>
            <a:r>
              <a:rPr lang="en-GB" sz="1200" dirty="0" smtClean="0">
                <a:latin typeface="Arial" pitchFamily="34" charset="0"/>
                <a:cs typeface="Arial" pitchFamily="34" charset="0"/>
              </a:rPr>
              <a:t>Repayments</a:t>
            </a:r>
            <a:r>
              <a:rPr lang="en-US" sz="1200" baseline="0" dirty="0" smtClean="0">
                <a:latin typeface="Arial" pitchFamily="34" charset="0"/>
                <a:cs typeface="Arial" pitchFamily="34" charset="0"/>
              </a:rPr>
              <a:t> depend on</a:t>
            </a:r>
            <a:r>
              <a:rPr lang="en-US" sz="1200" dirty="0" smtClean="0">
                <a:latin typeface="Arial" pitchFamily="34" charset="0"/>
                <a:cs typeface="Arial" pitchFamily="34" charset="0"/>
              </a:rPr>
              <a:t> earning over £21,000 and are linked</a:t>
            </a:r>
            <a:r>
              <a:rPr lang="en-US" sz="1200" baseline="0" dirty="0" smtClean="0">
                <a:latin typeface="Arial" pitchFamily="34" charset="0"/>
                <a:cs typeface="Arial" pitchFamily="34" charset="0"/>
              </a:rPr>
              <a:t> to</a:t>
            </a:r>
            <a:r>
              <a:rPr lang="en-US" sz="1200" dirty="0" smtClean="0">
                <a:latin typeface="Arial" pitchFamily="34" charset="0"/>
                <a:cs typeface="Arial" pitchFamily="34" charset="0"/>
              </a:rPr>
              <a:t> the student’s income, not what they owe!</a:t>
            </a:r>
            <a:endParaRPr lang="en-GB" sz="1200" dirty="0" smtClean="0">
              <a:latin typeface="Arial" pitchFamily="34" charset="0"/>
              <a:cs typeface="Arial" pitchFamily="34" charset="0"/>
            </a:endParaRPr>
          </a:p>
          <a:p>
            <a:endParaRPr lang="en-GB" dirty="0" smtClean="0"/>
          </a:p>
          <a:p>
            <a:pPr marL="431800" indent="-358775" eaLnBrk="0" hangingPunct="0">
              <a:buFont typeface="Arial" pitchFamily="34" charset="0"/>
              <a:buChar char="•"/>
            </a:pPr>
            <a:endParaRPr lang="en-US" dirty="0" smtClean="0">
              <a:ea typeface="ＭＳ Ｐゴシック" pitchFamily="34" charset="-128"/>
            </a:endParaRPr>
          </a:p>
        </p:txBody>
      </p:sp>
      <p:sp>
        <p:nvSpPr>
          <p:cNvPr id="63492" name="Slide Number Placeholder 3"/>
          <p:cNvSpPr txBox="1">
            <a:spLocks noGrp="1"/>
          </p:cNvSpPr>
          <p:nvPr/>
        </p:nvSpPr>
        <p:spPr bwMode="auto">
          <a:xfrm>
            <a:off x="3777607" y="9285337"/>
            <a:ext cx="2889938" cy="488791"/>
          </a:xfrm>
          <a:prstGeom prst="rect">
            <a:avLst/>
          </a:prstGeom>
          <a:noFill/>
          <a:ln w="9525">
            <a:noFill/>
            <a:miter lim="800000"/>
            <a:headEnd/>
            <a:tailEnd/>
          </a:ln>
        </p:spPr>
        <p:txBody>
          <a:bodyPr anchor="b"/>
          <a:lstStyle/>
          <a:p>
            <a:pPr algn="r"/>
            <a:fld id="{4D2AD0D5-FE97-4511-9960-1D918224CCAF}" type="slidenum">
              <a:rPr lang="en-US" sz="1200"/>
              <a:pPr algn="r"/>
              <a:t>29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GB" dirty="0" smtClean="0">
                <a:ea typeface="MS PGothic" pitchFamily="34" charset="-128"/>
              </a:rPr>
              <a:t>Students</a:t>
            </a:r>
            <a:r>
              <a:rPr lang="en-GB" baseline="0" dirty="0" smtClean="0">
                <a:ea typeface="MS PGothic" pitchFamily="34" charset="-128"/>
              </a:rPr>
              <a:t> and their parents/partners can find out more about student finance and all the topics covered in this presentation on Student Finance England’s official student finance zone on The Student Room - www.thestudentroom.co.uk/studentfinance - or on Gov.UK - www.gov.uk/studentfinance</a:t>
            </a:r>
          </a:p>
          <a:p>
            <a:pPr>
              <a:defRPr/>
            </a:pPr>
            <a:endParaRPr lang="en-GB" baseline="0" dirty="0" smtClean="0">
              <a:ea typeface="MS PGothic" pitchFamily="34" charset="-128"/>
            </a:endParaRPr>
          </a:p>
          <a:p>
            <a:pPr>
              <a:defRPr/>
            </a:pPr>
            <a:r>
              <a:rPr lang="en-GB" baseline="0" dirty="0" smtClean="0">
                <a:ea typeface="MS PGothic" pitchFamily="34" charset="-128"/>
              </a:rPr>
              <a:t>Students and their parents or partners can also call SFE to discuss applications, eligibility or assessments on </a:t>
            </a:r>
            <a:r>
              <a:rPr lang="en-GB" b="1" dirty="0" smtClean="0">
                <a:ea typeface="ＭＳ Ｐゴシック" pitchFamily="34" charset="-128"/>
              </a:rPr>
              <a:t>0300 100 0607 </a:t>
            </a:r>
            <a:endParaRPr lang="en-GB" baseline="0" dirty="0" smtClean="0">
              <a:ea typeface="MS PGothic" pitchFamily="34" charset="-128"/>
            </a:endParaRPr>
          </a:p>
          <a:p>
            <a:pPr>
              <a:defRPr/>
            </a:pPr>
            <a:endParaRPr lang="en-GB" baseline="0" dirty="0" smtClean="0">
              <a:ea typeface="MS PGothic" pitchFamily="34" charset="-128"/>
            </a:endParaRPr>
          </a:p>
          <a:p>
            <a:pPr>
              <a:defRPr/>
            </a:pPr>
            <a:r>
              <a:rPr lang="en-GB" baseline="0" dirty="0" smtClean="0">
                <a:ea typeface="MS PGothic" pitchFamily="34" charset="-128"/>
              </a:rPr>
              <a:t>There is more information available for practitioners, including factsheets and policy information, on our practitioner website, www.practitioners.slc.co.uk   </a:t>
            </a:r>
          </a:p>
          <a:p>
            <a:pPr>
              <a:defRPr/>
            </a:pPr>
            <a:endParaRPr lang="en-GB" baseline="0" dirty="0" smtClean="0">
              <a:ea typeface="MS PGothic" pitchFamily="34" charset="-128"/>
            </a:endParaRPr>
          </a:p>
          <a:p>
            <a:endParaRPr lang="en-GB" dirty="0"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3725CD27-ED26-4B67-AD2D-E1DD4009A7ED}" type="slidenum">
              <a:rPr lang="en-US"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A08BC9FF-11C5-4911-B988-0319E1D60CD5}" type="slidenum">
              <a:rPr lang="en-US" smtClean="0"/>
              <a:pPr/>
              <a:t>6</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GB" dirty="0">
              <a:ea typeface="MS PGothic"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6470388-7C17-43F7-A033-C100AB1BCB40}"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3172949-E839-469A-AE74-79FEFD8EAD05}"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b="1" dirty="0" smtClean="0">
              <a:ea typeface="ＭＳ Ｐゴシック" pitchFamily="34" charset="-128"/>
            </a:endParaRPr>
          </a:p>
          <a:p>
            <a:r>
              <a:rPr lang="en-GB" b="1" dirty="0" smtClean="0">
                <a:ea typeface="ＭＳ Ｐゴシック" pitchFamily="34" charset="-128"/>
              </a:rPr>
              <a:t>Childcare Grant</a:t>
            </a:r>
          </a:p>
          <a:p>
            <a:r>
              <a:rPr lang="en-GB" b="0" dirty="0" smtClean="0">
                <a:ea typeface="ＭＳ Ｐゴシック" pitchFamily="34" charset="-128"/>
              </a:rPr>
              <a:t>Helps with childcare costs for dependent children aged under 15 at the beginning of the academic year (or under </a:t>
            </a:r>
          </a:p>
          <a:p>
            <a:r>
              <a:rPr lang="en-GB" b="0" dirty="0" smtClean="0">
                <a:ea typeface="ＭＳ Ｐゴシック" pitchFamily="34" charset="-128"/>
              </a:rPr>
              <a:t>17 if they have special educational needs) in registered or approved childcare. For more details on what childcare </a:t>
            </a:r>
          </a:p>
          <a:p>
            <a:r>
              <a:rPr lang="en-GB" b="0" dirty="0" smtClean="0">
                <a:ea typeface="ＭＳ Ｐゴシック" pitchFamily="34" charset="-128"/>
              </a:rPr>
              <a:t>qualifies, visit www.gov.uk/studentfinance</a:t>
            </a:r>
          </a:p>
          <a:p>
            <a:endParaRPr lang="en-GB" b="0" dirty="0" smtClean="0">
              <a:ea typeface="ＭＳ Ｐゴシック" pitchFamily="34" charset="-128"/>
            </a:endParaRPr>
          </a:p>
          <a:p>
            <a:r>
              <a:rPr lang="en-GB" b="1" dirty="0" smtClean="0">
                <a:ea typeface="ＭＳ Ｐゴシック" pitchFamily="34" charset="-128"/>
              </a:rPr>
              <a:t>Parents’ Learning Allowance</a:t>
            </a:r>
          </a:p>
          <a:p>
            <a:r>
              <a:rPr lang="en-GB" b="0" dirty="0" smtClean="0">
                <a:ea typeface="ＭＳ Ｐゴシック" pitchFamily="34" charset="-128"/>
              </a:rPr>
              <a:t>This allowance can help with course-related costs for students with dependent children.</a:t>
            </a:r>
          </a:p>
          <a:p>
            <a:endParaRPr lang="en-GB" b="1" dirty="0" smtClean="0">
              <a:ea typeface="ＭＳ Ｐゴシック" pitchFamily="34" charset="-128"/>
            </a:endParaRPr>
          </a:p>
          <a:p>
            <a:r>
              <a:rPr lang="en-GB" b="1" dirty="0" smtClean="0">
                <a:ea typeface="ＭＳ Ｐゴシック" pitchFamily="34" charset="-128"/>
              </a:rPr>
              <a:t>Adult Dependants’ Grant</a:t>
            </a:r>
          </a:p>
          <a:p>
            <a:r>
              <a:rPr lang="en-GB" b="0" dirty="0" smtClean="0">
                <a:ea typeface="ＭＳ Ｐゴシック" pitchFamily="34" charset="-128"/>
              </a:rPr>
              <a:t>The grant can help if a student has an adult who depends on them financially. This can’t be the student’s grown-up child or other adult who gets student finance. </a:t>
            </a:r>
          </a:p>
          <a:p>
            <a:endParaRPr lang="en-GB" b="1" dirty="0" smtClean="0">
              <a:ea typeface="ＭＳ Ｐゴシック" pitchFamily="34" charset="-128"/>
            </a:endParaRPr>
          </a:p>
          <a:p>
            <a:r>
              <a:rPr lang="en-GB" b="1" dirty="0" smtClean="0">
                <a:ea typeface="ＭＳ Ｐゴシック" pitchFamily="34" charset="-128"/>
              </a:rPr>
              <a:t>Disabled Students’ Allowances (DSAs) </a:t>
            </a:r>
            <a:r>
              <a:rPr lang="en-GB" b="0" dirty="0" smtClean="0">
                <a:ea typeface="ＭＳ Ｐゴシック" pitchFamily="34" charset="-128"/>
              </a:rPr>
              <a:t>help pay for extra costs a student might have as a direct result of their disability,</a:t>
            </a:r>
            <a:r>
              <a:rPr lang="en-GB" b="0" baseline="0" dirty="0" smtClean="0">
                <a:ea typeface="ＭＳ Ｐゴシック" pitchFamily="34" charset="-128"/>
              </a:rPr>
              <a:t> including a long-term health condition, </a:t>
            </a:r>
            <a:r>
              <a:rPr lang="en-GB" b="0" dirty="0" smtClean="0">
                <a:ea typeface="ＭＳ Ｐゴシック" pitchFamily="34" charset="-128"/>
              </a:rPr>
              <a:t>mental-health condition or specific learning difficulty, such as dyslexia or dyspraxia. DSAs are additional support available to students who</a:t>
            </a:r>
            <a:r>
              <a:rPr lang="en-GB" b="0" baseline="0" dirty="0" smtClean="0">
                <a:ea typeface="ＭＳ Ｐゴシック" pitchFamily="34" charset="-128"/>
              </a:rPr>
              <a:t> </a:t>
            </a:r>
            <a:r>
              <a:rPr lang="en-GB" b="0" dirty="0" smtClean="0">
                <a:ea typeface="ＭＳ Ｐゴシック" pitchFamily="34" charset="-128"/>
              </a:rPr>
              <a:t>may otherwise be prevented from attending university or college because of their disability.</a:t>
            </a:r>
          </a:p>
          <a:p>
            <a:endParaRPr lang="en-GB" b="1" dirty="0" smtClean="0">
              <a:ea typeface="ＭＳ Ｐゴシック" pitchFamily="34" charset="-128"/>
            </a:endParaRPr>
          </a:p>
          <a:p>
            <a:endParaRPr lang="en-GB" b="1"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B5F20A0-AF2A-49E3-983D-DC6B52FC3923}"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77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4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77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34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90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94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203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87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062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062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82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90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77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6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8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86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92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3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0.xml"/><Relationship Id="rId1" Type="http://schemas.openxmlformats.org/officeDocument/2006/relationships/slideLayout" Target="../slideLayouts/slideLayout14.xml"/><Relationship Id="rId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e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17.xml"/><Relationship Id="rId1" Type="http://schemas.openxmlformats.org/officeDocument/2006/relationships/slideLayout" Target="../slideLayouts/slideLayout23.xml"/><Relationship Id="rId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18.xml"/><Relationship Id="rId1" Type="http://schemas.openxmlformats.org/officeDocument/2006/relationships/slideLayout" Target="../slideLayouts/slideLayout24.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9.xml"/><Relationship Id="rId1" Type="http://schemas.openxmlformats.org/officeDocument/2006/relationships/slideLayout" Target="../slideLayouts/slideLayout25.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8.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9.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9.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2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0338" y="2708275"/>
            <a:ext cx="2667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6800" y="363538"/>
            <a:ext cx="444500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 descr="sfe logo &amp; strapline_full colour.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69225" y="5842000"/>
            <a:ext cx="9747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auto">
          <a:xfrm>
            <a:off x="1495927" y="5807075"/>
            <a:ext cx="331367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22"/>
          <p:cNvSpPr txBox="1">
            <a:spLocks noChangeArrowheads="1"/>
          </p:cNvSpPr>
          <p:nvPr userDrawn="1"/>
        </p:nvSpPr>
        <p:spPr bwMode="auto">
          <a:xfrm>
            <a:off x="1533525" y="6296025"/>
            <a:ext cx="2452688"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dirty="0" err="1">
                <a:latin typeface="Arial"/>
                <a:cs typeface="Arial"/>
              </a:rPr>
              <a:t>www.gov.uk</a:t>
            </a:r>
            <a:r>
              <a:rPr lang="en-GB" sz="1400" dirty="0">
                <a:latin typeface="Arial"/>
                <a:cs typeface="Arial"/>
              </a:rPr>
              <a:t>/</a:t>
            </a:r>
            <a:r>
              <a:rPr lang="en-GB" sz="1400" dirty="0" err="1">
                <a:latin typeface="Arial"/>
                <a:cs typeface="Arial"/>
              </a:rPr>
              <a:t>studentfinance</a:t>
            </a:r>
            <a:r>
              <a:rPr lang="en-GB" sz="1400" dirty="0">
                <a:latin typeface="Arial"/>
                <a:cs typeface="Arial"/>
              </a:rPr>
              <a:t>  </a:t>
            </a:r>
          </a:p>
        </p:txBody>
      </p:sp>
      <p:sp>
        <p:nvSpPr>
          <p:cNvPr id="26" name="TextBox 4"/>
          <p:cNvSpPr txBox="1">
            <a:spLocks noChangeArrowheads="1"/>
          </p:cNvSpPr>
          <p:nvPr userDrawn="1"/>
        </p:nvSpPr>
        <p:spPr bwMode="auto">
          <a:xfrm>
            <a:off x="7080250" y="1884363"/>
            <a:ext cx="919163" cy="307975"/>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dirty="0" smtClean="0">
                <a:latin typeface="HelveticaNeueLT Std" charset="0"/>
                <a:cs typeface="HelveticaNeueLT Std" charset="0"/>
              </a:rPr>
              <a:t>2016/17</a:t>
            </a:r>
          </a:p>
        </p:txBody>
      </p:sp>
      <p:pic>
        <p:nvPicPr>
          <p:cNvPr id="27" name="Picture 1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683375" y="1206500"/>
            <a:ext cx="16891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6"/>
          <p:cNvSpPr txBox="1">
            <a:spLocks noChangeArrowheads="1"/>
          </p:cNvSpPr>
          <p:nvPr userDrawn="1"/>
        </p:nvSpPr>
        <p:spPr bwMode="auto">
          <a:xfrm>
            <a:off x="1466850" y="3360738"/>
            <a:ext cx="84138"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
        <p:nvSpPr>
          <p:cNvPr id="29" name="Right Triangle 28"/>
          <p:cNvSpPr/>
          <p:nvPr userDrawn="1"/>
        </p:nvSpPr>
        <p:spPr>
          <a:xfrm>
            <a:off x="0" y="365125"/>
            <a:ext cx="457200" cy="6492875"/>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ndParaRPr>
          </a:p>
        </p:txBody>
      </p:sp>
      <p:sp>
        <p:nvSpPr>
          <p:cNvPr id="30" name="Right Triangle 2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descr="SLC_revised-logo.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13500" y="5875424"/>
            <a:ext cx="1244600" cy="880976"/>
          </a:xfrm>
          <a:prstGeom prst="rect">
            <a:avLst/>
          </a:prstGeom>
        </p:spPr>
      </p:pic>
      <p:sp>
        <p:nvSpPr>
          <p:cNvPr id="3" name="Rectangle 2"/>
          <p:cNvSpPr/>
          <p:nvPr userDrawn="1"/>
        </p:nvSpPr>
        <p:spPr>
          <a:xfrm>
            <a:off x="7202130" y="1958258"/>
            <a:ext cx="655484" cy="25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 name="TextBox 3"/>
          <p:cNvSpPr txBox="1"/>
          <p:nvPr userDrawn="1"/>
        </p:nvSpPr>
        <p:spPr>
          <a:xfrm>
            <a:off x="7005484" y="1884514"/>
            <a:ext cx="1056968" cy="60016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HelveticaNeueLT Std" charset="0"/>
                <a:cs typeface="HelveticaNeueLT Std" charset="0"/>
              </a:rPr>
              <a:t>2018/19</a:t>
            </a:r>
          </a:p>
          <a:p>
            <a:pPr algn="ctr"/>
            <a:endParaRPr lang="en-US" dirty="0">
              <a:solidFill>
                <a:schemeClr val="tx1"/>
              </a:solidFill>
            </a:endParaRPr>
          </a:p>
        </p:txBody>
      </p:sp>
    </p:spTree>
    <p:extLst>
      <p:ext uri="{BB962C8B-B14F-4D97-AF65-F5344CB8AC3E}">
        <p14:creationId xmlns:p14="http://schemas.microsoft.com/office/powerpoint/2010/main" val="3577218110"/>
      </p:ext>
    </p:extLst>
  </p:cSld>
  <p:clrMap bg1="lt1" tx1="dk1" bg2="lt2" tx2="dk2" accent1="accent1" accent2="accent2" accent3="accent3" accent4="accent4" accent5="accent5" accent6="accent6" hlink="hlink" folHlink="folHlink"/>
  <p:sldLayoutIdLst>
    <p:sldLayoutId id="2147483649" r:id="rId1"/>
    <p:sldLayoutId id="214748369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9"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Triangle 9"/>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3" descr="sfe logo &amp; strapline_full colou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317137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9"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7375186"/>
      </p:ext>
    </p:extLst>
  </p:cSld>
  <p:clrMap bg1="lt1" tx1="dk1" bg2="lt2" tx2="dk2" accent1="accent1" accent2="accent2" accent3="accent3" accent4="accent4" accent5="accent5" accent6="accent6" hlink="hlink" folHlink="folHlink"/>
  <p:sldLayoutIdLst>
    <p:sldLayoutId id="2147483679" r:id="rId1"/>
    <p:sldLayoutId id="214748369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8"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2</a:t>
            </a:r>
          </a:p>
        </p:txBody>
      </p:sp>
    </p:spTree>
    <p:extLst>
      <p:ext uri="{BB962C8B-B14F-4D97-AF65-F5344CB8AC3E}">
        <p14:creationId xmlns:p14="http://schemas.microsoft.com/office/powerpoint/2010/main" val="18453488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0" name="Right Triangle 9"/>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3</a:t>
            </a: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val="429079961"/>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
        <p:nvSpPr>
          <p:cNvPr id="12"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Tree>
    <p:extLst>
      <p:ext uri="{BB962C8B-B14F-4D97-AF65-F5344CB8AC3E}">
        <p14:creationId xmlns:p14="http://schemas.microsoft.com/office/powerpoint/2010/main" val="3275737372"/>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3"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ight Triangle 13"/>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56561390"/>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874" y="5842666"/>
            <a:ext cx="71437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3"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146" y="153988"/>
            <a:ext cx="1267354" cy="1267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ight Triangle 13"/>
          <p:cNvSpPr/>
          <p:nvPr userDrawn="1"/>
        </p:nvSpPr>
        <p:spPr>
          <a:xfrm rot="10800000">
            <a:off x="7772400" y="0"/>
            <a:ext cx="1371600" cy="538163"/>
          </a:xfrm>
          <a:prstGeom prst="rtTriangle">
            <a:avLst/>
          </a:prstGeom>
          <a:solidFill>
            <a:srgbClr val="1082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56561390"/>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6"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val="3411352470"/>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108116"/>
          </a:xfrm>
          <a:prstGeom prst="rect">
            <a:avLst/>
          </a:prstGeom>
        </p:spPr>
        <p:txBody>
          <a:bodyPr vert="horz" lIns="91440" tIns="45720" rIns="91440" bIns="45720" rtlCol="0">
            <a:normAutofit/>
          </a:bodyPr>
          <a:lstStyle/>
          <a:p>
            <a:pPr lvl="0"/>
            <a:r>
              <a:rPr lang="en-GB" dirty="0" smtClean="0"/>
              <a:t>Text to go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GB" dirty="0" smtClean="0"/>
              <a:t>More text here</a:t>
            </a:r>
            <a:endParaRPr lang="en-US"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1"/>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9"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7375186"/>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7" name="Picture 3" descr="sfe logo &amp; strapline_full colou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ight Triangle 23"/>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Tree>
    <p:extLst>
      <p:ext uri="{BB962C8B-B14F-4D97-AF65-F5344CB8AC3E}">
        <p14:creationId xmlns:p14="http://schemas.microsoft.com/office/powerpoint/2010/main" val="1064430456"/>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a:off x="0" y="365125"/>
            <a:ext cx="457200" cy="6492875"/>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ight Triangle 16"/>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 name="Picture 3" descr="sfe logo &amp; strapline_full colou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18"/>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20"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5413" y="2011363"/>
            <a:ext cx="1684337" cy="168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val="187796609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sfe logo &amp; strapline_full colou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9"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00985F"/>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985F"/>
              </a:solidFill>
            </a:endParaRPr>
          </a:p>
        </p:txBody>
      </p:sp>
      <p:sp>
        <p:nvSpPr>
          <p:cNvPr id="12" name="Right Triangle 11"/>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4" name="Picture 2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7475" y="2012950"/>
            <a:ext cx="1690688"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val="160598183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5888" y="2008188"/>
            <a:ext cx="1697037"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val 8"/>
          <p:cNvSpPr/>
          <p:nvPr userDrawn="1"/>
        </p:nvSpPr>
        <p:spPr>
          <a:xfrm>
            <a:off x="246063" y="5827713"/>
            <a:ext cx="758825" cy="757237"/>
          </a:xfrm>
          <a:prstGeom prst="ellipse">
            <a:avLst/>
          </a:prstGeom>
          <a:solidFill>
            <a:srgbClr val="0098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0" name="TextBox 4"/>
          <p:cNvSpPr txBox="1">
            <a:spLocks noChangeArrowheads="1"/>
          </p:cNvSpPr>
          <p:nvPr userDrawn="1"/>
        </p:nvSpPr>
        <p:spPr bwMode="auto">
          <a:xfrm>
            <a:off x="268288" y="6084888"/>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2015/16</a:t>
            </a:r>
          </a:p>
        </p:txBody>
      </p:sp>
      <p:sp>
        <p:nvSpPr>
          <p:cNvPr id="11" name="Right Triangle 10"/>
          <p:cNvSpPr/>
          <p:nvPr userDrawn="1"/>
        </p:nvSpPr>
        <p:spPr>
          <a:xfrm>
            <a:off x="0" y="365125"/>
            <a:ext cx="457200" cy="6492875"/>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2" name="Right Triangle 11"/>
          <p:cNvSpPr/>
          <p:nvPr userDrawn="1"/>
        </p:nvSpPr>
        <p:spPr>
          <a:xfrm rot="10800000">
            <a:off x="7772400" y="0"/>
            <a:ext cx="1371600" cy="538163"/>
          </a:xfrm>
          <a:prstGeom prst="rtTriangle">
            <a:avLst/>
          </a:prstGeom>
          <a:solidFill>
            <a:srgbClr val="D80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B70D50"/>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6"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875" y="5853113"/>
            <a:ext cx="708025"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4"/>
          <p:cNvSpPr txBox="1">
            <a:spLocks noChangeArrowheads="1"/>
          </p:cNvSpPr>
          <p:nvPr userDrawn="1"/>
        </p:nvSpPr>
        <p:spPr bwMode="auto">
          <a:xfrm>
            <a:off x="261938" y="6064250"/>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val="341135247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7000" y="2008188"/>
            <a:ext cx="1698625"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sfe logo &amp; strapline_full colou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ight Triangle 8"/>
          <p:cNvSpPr/>
          <p:nvPr userDrawn="1"/>
        </p:nvSpPr>
        <p:spPr>
          <a:xfrm>
            <a:off x="0" y="365125"/>
            <a:ext cx="457200" cy="6492875"/>
          </a:xfrm>
          <a:prstGeom prst="rtTriangle">
            <a:avLst/>
          </a:prstGeom>
          <a:solidFill>
            <a:srgbClr val="6012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5B1E69"/>
              </a:solidFill>
            </a:endParaRPr>
          </a:p>
        </p:txBody>
      </p:sp>
      <p:sp>
        <p:nvSpPr>
          <p:cNvPr id="10" name="Right Triangle 9"/>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
        <p:nvSpPr>
          <p:cNvPr id="13" name="Oval 12"/>
          <p:cNvSpPr/>
          <p:nvPr userDrawn="1"/>
        </p:nvSpPr>
        <p:spPr>
          <a:xfrm>
            <a:off x="246063" y="5827713"/>
            <a:ext cx="758825" cy="7572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bg1"/>
              </a:solidFill>
            </a:endParaRPr>
          </a:p>
        </p:txBody>
      </p:sp>
      <p:pic>
        <p:nvPicPr>
          <p:cNvPr id="14"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280988" y="5861050"/>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4"/>
          <p:cNvSpPr txBox="1">
            <a:spLocks noChangeArrowheads="1"/>
          </p:cNvSpPr>
          <p:nvPr userDrawn="1"/>
        </p:nvSpPr>
        <p:spPr bwMode="auto">
          <a:xfrm>
            <a:off x="260350" y="6056313"/>
            <a:ext cx="714375" cy="26161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Tree>
    <p:extLst>
      <p:ext uri="{BB962C8B-B14F-4D97-AF65-F5344CB8AC3E}">
        <p14:creationId xmlns:p14="http://schemas.microsoft.com/office/powerpoint/2010/main" val="1546952626"/>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00" y="144463"/>
            <a:ext cx="1274763" cy="127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1</a:t>
            </a:r>
          </a:p>
        </p:txBody>
      </p:sp>
      <p:pic>
        <p:nvPicPr>
          <p:cNvPr id="12"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1938" y="5853113"/>
            <a:ext cx="7096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6" name="Right Triangle 15"/>
          <p:cNvSpPr/>
          <p:nvPr userDrawn="1"/>
        </p:nvSpPr>
        <p:spPr>
          <a:xfrm rot="10800000">
            <a:off x="7772400" y="0"/>
            <a:ext cx="1371600" cy="538163"/>
          </a:xfrm>
          <a:prstGeom prst="rtTriangle">
            <a:avLst/>
          </a:prstGeom>
          <a:solidFill>
            <a:srgbClr val="DD48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 name="Picture 3" descr="sfe logo &amp; strapline_full colour.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4330849"/>
      </p:ext>
    </p:extLst>
  </p:cSld>
  <p:clrMap bg1="lt1" tx1="dk1" bg2="lt2" tx2="dk2" accent1="accent1" accent2="accent2" accent3="accent3" accent4="accent4" accent5="accent5" accent6="accent6" hlink="hlink" folHlink="folHlink"/>
  <p:sldLayoutIdLst>
    <p:sldLayoutId id="2147483669" r:id="rId1"/>
    <p:sldLayoutId id="214748369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5438" y="153988"/>
            <a:ext cx="1262062"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813" y="5848350"/>
            <a:ext cx="706437"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00985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3"/>
          <p:cNvSpPr txBox="1">
            <a:spLocks noChangeArrowheads="1"/>
          </p:cNvSpPr>
          <p:nvPr userDrawn="1"/>
        </p:nvSpPr>
        <p:spPr bwMode="auto">
          <a:xfrm>
            <a:off x="3968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2</a:t>
            </a:r>
          </a:p>
        </p:txBody>
      </p:sp>
      <p:pic>
        <p:nvPicPr>
          <p:cNvPr id="15" name="Picture 3" descr="sfe logo &amp; strapline_full colour.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6129312"/>
      </p:ext>
    </p:extLst>
  </p:cSld>
  <p:clrMap bg1="lt1" tx1="dk1" bg2="lt2" tx2="dk2" accent1="accent1" accent2="accent2" accent3="accent3" accent4="accent4" accent5="accent5" accent6="accent6" hlink="hlink" folHlink="folHlink"/>
  <p:sldLayoutIdLst>
    <p:sldLayoutId id="2147483671" r:id="rId1"/>
    <p:sldLayoutId id="214748369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0988" y="5854700"/>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4963" y="161925"/>
            <a:ext cx="1252537"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4"/>
          <p:cNvSpPr txBox="1">
            <a:spLocks noChangeArrowheads="1"/>
          </p:cNvSpPr>
          <p:nvPr userDrawn="1"/>
        </p:nvSpPr>
        <p:spPr bwMode="auto">
          <a:xfrm>
            <a:off x="269875" y="6048375"/>
            <a:ext cx="714375" cy="26193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sp>
        <p:nvSpPr>
          <p:cNvPr id="11" name="Right Triangle 10"/>
          <p:cNvSpPr/>
          <p:nvPr userDrawn="1"/>
        </p:nvSpPr>
        <p:spPr>
          <a:xfrm rot="10800000">
            <a:off x="7772400" y="0"/>
            <a:ext cx="1371600" cy="538163"/>
          </a:xfrm>
          <a:prstGeom prst="rtTriangle">
            <a:avLst/>
          </a:prstGeom>
          <a:solidFill>
            <a:srgbClr val="C300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a:spLocks noChangeArrowheads="1"/>
          </p:cNvSpPr>
          <p:nvPr userDrawn="1"/>
        </p:nvSpPr>
        <p:spPr bwMode="auto">
          <a:xfrm>
            <a:off x="409575" y="6413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3</a:t>
            </a:r>
          </a:p>
        </p:txBody>
      </p:sp>
      <p:pic>
        <p:nvPicPr>
          <p:cNvPr id="14" name="Picture 3" descr="sfe logo &amp; strapline_full colour.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6586520"/>
      </p:ext>
    </p:extLst>
  </p:cSld>
  <p:clrMap bg1="lt1" tx1="dk1" bg2="lt2" tx2="dk2" accent1="accent1" accent2="accent2" accent3="accent3" accent4="accent4" accent5="accent5" accent6="accent6" hlink="hlink" folHlink="folHlink"/>
  <p:sldLayoutIdLst>
    <p:sldLayoutId id="2147483673" r:id="rId1"/>
    <p:sldLayoutId id="214748369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268288" y="5856288"/>
            <a:ext cx="696912"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754" y="148538"/>
            <a:ext cx="1270687" cy="12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3"/>
          <p:cNvSpPr txBox="1">
            <a:spLocks noChangeArrowheads="1"/>
          </p:cNvSpPr>
          <p:nvPr userDrawn="1"/>
        </p:nvSpPr>
        <p:spPr bwMode="auto">
          <a:xfrm>
            <a:off x="409575" y="615950"/>
            <a:ext cx="1079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200" dirty="0" smtClean="0">
                <a:solidFill>
                  <a:schemeClr val="bg1"/>
                </a:solidFill>
                <a:cs typeface="Arial" charset="0"/>
              </a:rPr>
              <a:t>SECTION 4</a:t>
            </a:r>
          </a:p>
        </p:txBody>
      </p:sp>
      <p:sp>
        <p:nvSpPr>
          <p:cNvPr id="15" name="TextBox 4"/>
          <p:cNvSpPr txBox="1">
            <a:spLocks noChangeArrowheads="1"/>
          </p:cNvSpPr>
          <p:nvPr userDrawn="1"/>
        </p:nvSpPr>
        <p:spPr bwMode="auto">
          <a:xfrm>
            <a:off x="260350" y="6056313"/>
            <a:ext cx="714375" cy="26193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100" dirty="0" smtClean="0">
                <a:solidFill>
                  <a:schemeClr val="bg1"/>
                </a:solidFill>
                <a:latin typeface="HelveticaNeueLT Std" charset="0"/>
                <a:cs typeface="HelveticaNeueLT Std" charset="0"/>
              </a:rPr>
              <a:t>2018/19</a:t>
            </a:r>
          </a:p>
        </p:txBody>
      </p:sp>
      <p:pic>
        <p:nvPicPr>
          <p:cNvPr id="17" name="Picture 3" descr="sfe logo &amp; strapline_full colou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48588" y="5822950"/>
            <a:ext cx="1023937"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ight Triangle 23"/>
          <p:cNvSpPr/>
          <p:nvPr userDrawn="1"/>
        </p:nvSpPr>
        <p:spPr>
          <a:xfrm rot="10800000">
            <a:off x="7772400" y="0"/>
            <a:ext cx="1371600" cy="538163"/>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471355"/>
              </a:solidFill>
            </a:endParaRPr>
          </a:p>
        </p:txBody>
      </p:sp>
    </p:spTree>
    <p:extLst>
      <p:ext uri="{BB962C8B-B14F-4D97-AF65-F5344CB8AC3E}">
        <p14:creationId xmlns:p14="http://schemas.microsoft.com/office/powerpoint/2010/main" val="106443045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student-finance/overview"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thestudentroom.co.uk/content.php?r=5659-Student-Finance"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https://www.gov.uk/income-ta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slc.co.uk/repaymen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rot="20989186">
            <a:off x="467034" y="1588698"/>
            <a:ext cx="5754687" cy="1952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ts val="1200"/>
              </a:spcAft>
              <a:defRPr/>
            </a:pPr>
            <a:r>
              <a:rPr lang="en-US" sz="4400" baseline="-25000" dirty="0" smtClean="0">
                <a:solidFill>
                  <a:schemeClr val="bg1"/>
                </a:solidFill>
                <a:latin typeface="Arial" pitchFamily="34" charset="0"/>
                <a:cs typeface="Arial" pitchFamily="34" charset="0"/>
              </a:rPr>
              <a:t>INTRODUCTION</a:t>
            </a:r>
          </a:p>
          <a:p>
            <a:pPr algn="ctr" eaLnBrk="1" hangingPunct="1">
              <a:lnSpc>
                <a:spcPct val="80000"/>
              </a:lnSpc>
              <a:spcAft>
                <a:spcPts val="1200"/>
              </a:spcAft>
              <a:defRPr/>
            </a:pPr>
            <a:r>
              <a:rPr lang="en-US" sz="4400" baseline="-25000" dirty="0" smtClean="0">
                <a:solidFill>
                  <a:schemeClr val="bg1"/>
                </a:solidFill>
                <a:latin typeface="Arial" pitchFamily="34" charset="0"/>
                <a:cs typeface="Arial" pitchFamily="34" charset="0"/>
              </a:rPr>
              <a:t>TO</a:t>
            </a:r>
          </a:p>
          <a:p>
            <a:pPr algn="ctr" eaLnBrk="1" hangingPunct="1">
              <a:lnSpc>
                <a:spcPct val="80000"/>
              </a:lnSpc>
              <a:spcAft>
                <a:spcPts val="1200"/>
              </a:spcAft>
              <a:defRPr/>
            </a:pPr>
            <a:r>
              <a:rPr lang="en-US" sz="4400" baseline="-25000" dirty="0" smtClean="0">
                <a:solidFill>
                  <a:schemeClr val="bg1"/>
                </a:solidFill>
                <a:latin typeface="Arial" pitchFamily="34" charset="0"/>
                <a:cs typeface="Arial" pitchFamily="34" charset="0"/>
              </a:rPr>
              <a:t>STUDENT</a:t>
            </a:r>
          </a:p>
          <a:p>
            <a:pPr algn="ctr" eaLnBrk="1" hangingPunct="1">
              <a:lnSpc>
                <a:spcPct val="80000"/>
              </a:lnSpc>
              <a:spcAft>
                <a:spcPts val="1200"/>
              </a:spcAft>
              <a:defRPr/>
            </a:pPr>
            <a:r>
              <a:rPr lang="en-US" sz="4400" baseline="-25000" dirty="0" smtClean="0">
                <a:solidFill>
                  <a:schemeClr val="bg1"/>
                </a:solidFill>
                <a:latin typeface="Arial" pitchFamily="34" charset="0"/>
                <a:cs typeface="Arial" pitchFamily="34" charset="0"/>
              </a:rPr>
              <a:t>FINANCE</a:t>
            </a:r>
          </a:p>
        </p:txBody>
      </p:sp>
    </p:spTree>
    <p:extLst>
      <p:ext uri="{BB962C8B-B14F-4D97-AF65-F5344CB8AC3E}">
        <p14:creationId xmlns:p14="http://schemas.microsoft.com/office/powerpoint/2010/main" val="1318390994"/>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a:xfrm>
            <a:off x="1314781" y="4078732"/>
            <a:ext cx="7121807" cy="1323838"/>
            <a:chOff x="1314781" y="4078732"/>
            <a:chExt cx="7121807" cy="1323838"/>
          </a:xfrm>
        </p:grpSpPr>
        <p:grpSp>
          <p:nvGrpSpPr>
            <p:cNvPr id="3" name="Group 103"/>
            <p:cNvGrpSpPr/>
            <p:nvPr/>
          </p:nvGrpSpPr>
          <p:grpSpPr>
            <a:xfrm>
              <a:off x="1314781" y="4414517"/>
              <a:ext cx="6414088" cy="724398"/>
              <a:chOff x="1228664" y="3981183"/>
              <a:chExt cx="5379901" cy="724398"/>
            </a:xfrm>
            <a:solidFill>
              <a:srgbClr val="001F51"/>
            </a:solidFill>
          </p:grpSpPr>
          <p:sp>
            <p:nvSpPr>
              <p:cNvPr id="64" name="Rounded Rectangle 63"/>
              <p:cNvSpPr/>
              <p:nvPr/>
            </p:nvSpPr>
            <p:spPr>
              <a:xfrm>
                <a:off x="1228664" y="3981183"/>
                <a:ext cx="5345557" cy="724398"/>
              </a:xfrm>
              <a:prstGeom prst="roundRect">
                <a:avLst/>
              </a:prstGeom>
              <a:solidFill>
                <a:srgbClr val="1983AE"/>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1744807" y="4010797"/>
                <a:ext cx="4863758" cy="677108"/>
              </a:xfrm>
              <a:prstGeom prst="rect">
                <a:avLst/>
              </a:prstGeom>
              <a:noFill/>
              <a:ln>
                <a:noFill/>
              </a:ln>
            </p:spPr>
            <p:txBody>
              <a:bodyPr wrap="square">
                <a:spAutoFit/>
              </a:bodyPr>
              <a:lstStyle/>
              <a:p>
                <a:pPr>
                  <a:defRPr/>
                </a:pPr>
                <a:r>
                  <a:rPr lang="en-GB" sz="2000" b="1" dirty="0">
                    <a:solidFill>
                      <a:schemeClr val="bg1"/>
                    </a:solidFill>
                    <a:latin typeface="Arial" pitchFamily="34" charset="0"/>
                    <a:cs typeface="Arial" pitchFamily="34" charset="0"/>
                  </a:rPr>
                  <a:t>London </a:t>
                </a:r>
                <a:endParaRPr lang="en-GB" sz="2000" b="1" dirty="0" smtClean="0">
                  <a:solidFill>
                    <a:schemeClr val="bg1"/>
                  </a:solidFill>
                  <a:latin typeface="Arial" pitchFamily="34" charset="0"/>
                  <a:cs typeface="Arial" pitchFamily="34" charset="0"/>
                </a:endParaRPr>
              </a:p>
              <a:p>
                <a:pPr>
                  <a:defRPr/>
                </a:pPr>
                <a:r>
                  <a:rPr lang="en-GB" dirty="0" smtClean="0">
                    <a:solidFill>
                      <a:schemeClr val="bg1"/>
                    </a:solidFill>
                    <a:latin typeface="Arial" pitchFamily="34" charset="0"/>
                    <a:cs typeface="Arial" pitchFamily="34" charset="0"/>
                  </a:rPr>
                  <a:t>Live </a:t>
                </a:r>
                <a:r>
                  <a:rPr lang="en-GB" dirty="0">
                    <a:solidFill>
                      <a:schemeClr val="bg1"/>
                    </a:solidFill>
                    <a:latin typeface="Arial" pitchFamily="34" charset="0"/>
                    <a:cs typeface="Arial" pitchFamily="34" charset="0"/>
                  </a:rPr>
                  <a:t>away from </a:t>
                </a:r>
                <a:r>
                  <a:rPr lang="en-GB" dirty="0" smtClean="0">
                    <a:solidFill>
                      <a:schemeClr val="bg1"/>
                    </a:solidFill>
                    <a:latin typeface="Arial" pitchFamily="34" charset="0"/>
                    <a:cs typeface="Arial" pitchFamily="34" charset="0"/>
                  </a:rPr>
                  <a:t>home &amp; </a:t>
                </a:r>
                <a:r>
                  <a:rPr lang="en-GB" dirty="0">
                    <a:solidFill>
                      <a:schemeClr val="bg1"/>
                    </a:solidFill>
                    <a:latin typeface="Arial" pitchFamily="34" charset="0"/>
                    <a:cs typeface="Arial" pitchFamily="34" charset="0"/>
                  </a:rPr>
                  <a:t>study in </a:t>
                </a:r>
                <a:r>
                  <a:rPr lang="en-GB" dirty="0" smtClean="0">
                    <a:solidFill>
                      <a:schemeClr val="bg1"/>
                    </a:solidFill>
                    <a:latin typeface="Arial" pitchFamily="34" charset="0"/>
                    <a:cs typeface="Arial" pitchFamily="34" charset="0"/>
                  </a:rPr>
                  <a:t>London</a:t>
                </a:r>
                <a:endParaRPr lang="en-GB" dirty="0">
                  <a:solidFill>
                    <a:schemeClr val="bg1"/>
                  </a:solidFill>
                  <a:latin typeface="Arial" pitchFamily="34" charset="0"/>
                  <a:cs typeface="Arial" pitchFamily="34" charset="0"/>
                </a:endParaRPr>
              </a:p>
            </p:txBody>
          </p:sp>
        </p:grpSp>
        <p:grpSp>
          <p:nvGrpSpPr>
            <p:cNvPr id="4" name="Group 87"/>
            <p:cNvGrpSpPr/>
            <p:nvPr/>
          </p:nvGrpSpPr>
          <p:grpSpPr>
            <a:xfrm>
              <a:off x="7056634" y="4078732"/>
              <a:ext cx="1379954" cy="1323838"/>
              <a:chOff x="5444344" y="1282884"/>
              <a:chExt cx="1379538" cy="1323439"/>
            </a:xfrm>
          </p:grpSpPr>
          <p:grpSp>
            <p:nvGrpSpPr>
              <p:cNvPr id="5" name="Group 94"/>
              <p:cNvGrpSpPr>
                <a:grpSpLocks/>
              </p:cNvGrpSpPr>
              <p:nvPr/>
            </p:nvGrpSpPr>
            <p:grpSpPr bwMode="auto">
              <a:xfrm>
                <a:off x="5444344" y="1405721"/>
                <a:ext cx="1379538" cy="1132764"/>
                <a:chOff x="-2002026" y="1"/>
                <a:chExt cx="1219303" cy="1000552"/>
              </a:xfrm>
            </p:grpSpPr>
            <p:sp>
              <p:nvSpPr>
                <p:cNvPr id="94" name="Oval 93"/>
                <p:cNvSpPr/>
                <p:nvPr/>
              </p:nvSpPr>
              <p:spPr bwMode="auto">
                <a:xfrm>
                  <a:off x="-1893319" y="1"/>
                  <a:ext cx="1001193" cy="1000552"/>
                </a:xfrm>
                <a:prstGeom prst="ellipse">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 name="TextBox 93"/>
                <p:cNvSpPr txBox="1">
                  <a:spLocks noChangeArrowheads="1"/>
                </p:cNvSpPr>
                <p:nvPr/>
              </p:nvSpPr>
              <p:spPr bwMode="auto">
                <a:xfrm>
                  <a:off x="-2002026" y="148036"/>
                  <a:ext cx="1219303" cy="652253"/>
                </a:xfrm>
                <a:prstGeom prst="rect">
                  <a:avLst/>
                </a:prstGeom>
                <a:noFill/>
                <a:ln w="38100">
                  <a:noFill/>
                  <a:miter lim="800000"/>
                  <a:headEnd/>
                  <a:tailEnd/>
                </a:ln>
              </p:spPr>
              <p:txBody>
                <a:bodyPr>
                  <a:spAutoFit/>
                </a:bodyPr>
                <a:lstStyle/>
                <a:p>
                  <a:pPr algn="ctr"/>
                  <a:r>
                    <a:rPr lang="en-GB" sz="1800" b="1" dirty="0">
                      <a:cs typeface="Arial" pitchFamily="34" charset="0"/>
                    </a:rPr>
                    <a:t>Up to</a:t>
                  </a:r>
                </a:p>
                <a:p>
                  <a:pPr algn="ctr"/>
                  <a:r>
                    <a:rPr lang="en-GB" sz="2400" b="1" dirty="0" smtClean="0">
                      <a:cs typeface="Arial" pitchFamily="34" charset="0"/>
                    </a:rPr>
                    <a:t>£11,002</a:t>
                  </a:r>
                  <a:endParaRPr lang="en-GB" sz="2400" b="1" dirty="0">
                    <a:cs typeface="Arial" pitchFamily="34" charset="0"/>
                  </a:endParaRPr>
                </a:p>
              </p:txBody>
            </p:sp>
          </p:grpSp>
          <p:sp>
            <p:nvSpPr>
              <p:cNvPr id="91" name="TextBox 90"/>
              <p:cNvSpPr txBox="1"/>
              <p:nvPr/>
            </p:nvSpPr>
            <p:spPr>
              <a:xfrm>
                <a:off x="5773002" y="1282884"/>
                <a:ext cx="755335" cy="1323439"/>
              </a:xfrm>
              <a:prstGeom prst="rect">
                <a:avLst/>
              </a:prstGeom>
              <a:noFill/>
            </p:spPr>
            <p:txBody>
              <a:bodyPr wrap="none" rtlCol="0">
                <a:spAutoFit/>
              </a:bodyPr>
              <a:lstStyle/>
              <a:p>
                <a:r>
                  <a:rPr lang="en-GB" sz="8000" b="1" dirty="0" smtClean="0">
                    <a:solidFill>
                      <a:srgbClr val="1983AE">
                        <a:alpha val="20000"/>
                      </a:srgbClr>
                    </a:solidFill>
                    <a:latin typeface="Arial" pitchFamily="34" charset="0"/>
                    <a:cs typeface="Arial" pitchFamily="34" charset="0"/>
                  </a:rPr>
                  <a:t>£</a:t>
                </a:r>
                <a:endParaRPr lang="en-GB" sz="8000" b="1" dirty="0">
                  <a:solidFill>
                    <a:srgbClr val="1983AE">
                      <a:alpha val="20000"/>
                    </a:srgbClr>
                  </a:solidFill>
                  <a:latin typeface="Arial" pitchFamily="34" charset="0"/>
                  <a:cs typeface="Arial" pitchFamily="34" charset="0"/>
                </a:endParaRPr>
              </a:p>
            </p:txBody>
          </p:sp>
        </p:grpSp>
      </p:grpSp>
      <p:grpSp>
        <p:nvGrpSpPr>
          <p:cNvPr id="9" name="Group 40"/>
          <p:cNvGrpSpPr/>
          <p:nvPr/>
        </p:nvGrpSpPr>
        <p:grpSpPr>
          <a:xfrm>
            <a:off x="1310183" y="2654173"/>
            <a:ext cx="7276380" cy="1323838"/>
            <a:chOff x="1310183" y="2654173"/>
            <a:chExt cx="7276380" cy="1323838"/>
          </a:xfrm>
        </p:grpSpPr>
        <p:grpSp>
          <p:nvGrpSpPr>
            <p:cNvPr id="10" name="Group 102"/>
            <p:cNvGrpSpPr/>
            <p:nvPr/>
          </p:nvGrpSpPr>
          <p:grpSpPr>
            <a:xfrm>
              <a:off x="1310183" y="3008798"/>
              <a:ext cx="7276380" cy="724398"/>
              <a:chOff x="1576824" y="2634505"/>
              <a:chExt cx="6927598" cy="724398"/>
            </a:xfrm>
            <a:solidFill>
              <a:srgbClr val="001F51"/>
            </a:solidFill>
          </p:grpSpPr>
          <p:sp>
            <p:nvSpPr>
              <p:cNvPr id="63" name="Rounded Rectangle 62"/>
              <p:cNvSpPr/>
              <p:nvPr/>
            </p:nvSpPr>
            <p:spPr>
              <a:xfrm>
                <a:off x="1576824" y="2634505"/>
                <a:ext cx="5717179" cy="724398"/>
              </a:xfrm>
              <a:prstGeom prst="roundRect">
                <a:avLst/>
              </a:prstGeom>
              <a:solidFill>
                <a:srgbClr val="1983AE"/>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2135914" y="2667384"/>
                <a:ext cx="6368508" cy="677108"/>
              </a:xfrm>
              <a:prstGeom prst="rect">
                <a:avLst/>
              </a:prstGeom>
              <a:noFill/>
              <a:ln>
                <a:noFill/>
              </a:ln>
            </p:spPr>
            <p:txBody>
              <a:bodyPr wrap="square">
                <a:spAutoFit/>
              </a:bodyPr>
              <a:lstStyle/>
              <a:p>
                <a:pPr>
                  <a:defRPr/>
                </a:pPr>
                <a:r>
                  <a:rPr lang="en-GB" sz="2000" b="1" dirty="0">
                    <a:solidFill>
                      <a:schemeClr val="bg1"/>
                    </a:solidFill>
                    <a:latin typeface="Arial" pitchFamily="34" charset="0"/>
                    <a:cs typeface="Arial" pitchFamily="34" charset="0"/>
                  </a:rPr>
                  <a:t>Elsewhere </a:t>
                </a:r>
                <a:endParaRPr lang="en-GB" sz="2000" b="1" dirty="0" smtClean="0">
                  <a:solidFill>
                    <a:schemeClr val="bg1"/>
                  </a:solidFill>
                  <a:latin typeface="Arial" pitchFamily="34" charset="0"/>
                  <a:cs typeface="Arial" pitchFamily="34" charset="0"/>
                </a:endParaRPr>
              </a:p>
              <a:p>
                <a:pPr>
                  <a:defRPr/>
                </a:pPr>
                <a:r>
                  <a:rPr lang="en-GB" dirty="0" smtClean="0">
                    <a:solidFill>
                      <a:schemeClr val="bg1"/>
                    </a:solidFill>
                    <a:latin typeface="Arial" pitchFamily="34" charset="0"/>
                    <a:cs typeface="Arial" pitchFamily="34" charset="0"/>
                  </a:rPr>
                  <a:t>Live </a:t>
                </a:r>
                <a:r>
                  <a:rPr lang="en-GB" dirty="0">
                    <a:solidFill>
                      <a:schemeClr val="bg1"/>
                    </a:solidFill>
                    <a:latin typeface="Arial" pitchFamily="34" charset="0"/>
                    <a:cs typeface="Arial" pitchFamily="34" charset="0"/>
                  </a:rPr>
                  <a:t>away from home </a:t>
                </a:r>
                <a:r>
                  <a:rPr lang="en-GB" dirty="0" smtClean="0">
                    <a:solidFill>
                      <a:schemeClr val="bg1"/>
                    </a:solidFill>
                    <a:latin typeface="Arial" pitchFamily="34" charset="0"/>
                    <a:cs typeface="Arial" pitchFamily="34" charset="0"/>
                  </a:rPr>
                  <a:t>&amp; study outside London</a:t>
                </a:r>
                <a:endParaRPr lang="en-GB" dirty="0">
                  <a:solidFill>
                    <a:schemeClr val="bg1"/>
                  </a:solidFill>
                  <a:latin typeface="Arial" pitchFamily="34" charset="0"/>
                  <a:cs typeface="Arial" pitchFamily="34" charset="0"/>
                </a:endParaRPr>
              </a:p>
            </p:txBody>
          </p:sp>
        </p:grpSp>
        <p:grpSp>
          <p:nvGrpSpPr>
            <p:cNvPr id="11" name="Group 82"/>
            <p:cNvGrpSpPr/>
            <p:nvPr/>
          </p:nvGrpSpPr>
          <p:grpSpPr>
            <a:xfrm>
              <a:off x="6674498" y="2654173"/>
              <a:ext cx="1379954" cy="1323838"/>
              <a:chOff x="5444344" y="1282884"/>
              <a:chExt cx="1379538" cy="1323439"/>
            </a:xfrm>
          </p:grpSpPr>
          <p:grpSp>
            <p:nvGrpSpPr>
              <p:cNvPr id="12" name="Group 94"/>
              <p:cNvGrpSpPr>
                <a:grpSpLocks/>
              </p:cNvGrpSpPr>
              <p:nvPr/>
            </p:nvGrpSpPr>
            <p:grpSpPr bwMode="auto">
              <a:xfrm>
                <a:off x="5444344" y="1405721"/>
                <a:ext cx="1379538" cy="1132764"/>
                <a:chOff x="-2002026" y="1"/>
                <a:chExt cx="1219303" cy="1000552"/>
              </a:xfrm>
            </p:grpSpPr>
            <p:sp>
              <p:nvSpPr>
                <p:cNvPr id="86" name="Oval 85"/>
                <p:cNvSpPr/>
                <p:nvPr/>
              </p:nvSpPr>
              <p:spPr bwMode="auto">
                <a:xfrm>
                  <a:off x="-1893319" y="1"/>
                  <a:ext cx="1001193" cy="1000552"/>
                </a:xfrm>
                <a:prstGeom prst="ellipse">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7" name="TextBox 93"/>
                <p:cNvSpPr txBox="1">
                  <a:spLocks noChangeArrowheads="1"/>
                </p:cNvSpPr>
                <p:nvPr/>
              </p:nvSpPr>
              <p:spPr bwMode="auto">
                <a:xfrm>
                  <a:off x="-2002026" y="148036"/>
                  <a:ext cx="1219303" cy="680013"/>
                </a:xfrm>
                <a:prstGeom prst="rect">
                  <a:avLst/>
                </a:prstGeom>
                <a:noFill/>
                <a:ln w="38100">
                  <a:noFill/>
                  <a:miter lim="800000"/>
                  <a:headEnd/>
                  <a:tailEnd/>
                </a:ln>
              </p:spPr>
              <p:txBody>
                <a:bodyPr>
                  <a:spAutoFit/>
                </a:bodyPr>
                <a:lstStyle/>
                <a:p>
                  <a:pPr algn="ctr"/>
                  <a:r>
                    <a:rPr lang="en-GB" sz="1800" b="1" dirty="0">
                      <a:cs typeface="Arial" pitchFamily="34" charset="0"/>
                    </a:rPr>
                    <a:t>Up to</a:t>
                  </a:r>
                </a:p>
                <a:p>
                  <a:pPr algn="ctr"/>
                  <a:r>
                    <a:rPr lang="en-GB" sz="2500" b="1" dirty="0" smtClean="0">
                      <a:cs typeface="Arial" pitchFamily="34" charset="0"/>
                    </a:rPr>
                    <a:t>£8,430</a:t>
                  </a:r>
                  <a:endParaRPr lang="en-GB" sz="2500" b="1" dirty="0">
                    <a:cs typeface="Arial" pitchFamily="34" charset="0"/>
                  </a:endParaRPr>
                </a:p>
              </p:txBody>
            </p:sp>
          </p:grpSp>
          <p:sp>
            <p:nvSpPr>
              <p:cNvPr id="85" name="TextBox 84"/>
              <p:cNvSpPr txBox="1"/>
              <p:nvPr/>
            </p:nvSpPr>
            <p:spPr>
              <a:xfrm>
                <a:off x="5773002" y="1282884"/>
                <a:ext cx="755335" cy="1323439"/>
              </a:xfrm>
              <a:prstGeom prst="rect">
                <a:avLst/>
              </a:prstGeom>
              <a:noFill/>
            </p:spPr>
            <p:txBody>
              <a:bodyPr wrap="none" rtlCol="0">
                <a:spAutoFit/>
              </a:bodyPr>
              <a:lstStyle/>
              <a:p>
                <a:r>
                  <a:rPr lang="en-GB" sz="8000" b="1" dirty="0" smtClean="0">
                    <a:solidFill>
                      <a:srgbClr val="1983AE">
                        <a:alpha val="20000"/>
                      </a:srgbClr>
                    </a:solidFill>
                    <a:latin typeface="Arial" pitchFamily="34" charset="0"/>
                    <a:cs typeface="Arial" pitchFamily="34" charset="0"/>
                  </a:rPr>
                  <a:t>£</a:t>
                </a:r>
                <a:endParaRPr lang="en-GB" sz="8000" b="1" dirty="0">
                  <a:solidFill>
                    <a:srgbClr val="1983AE">
                      <a:alpha val="20000"/>
                    </a:srgbClr>
                  </a:solidFill>
                  <a:latin typeface="Arial" pitchFamily="34" charset="0"/>
                  <a:cs typeface="Arial" pitchFamily="34" charset="0"/>
                </a:endParaRPr>
              </a:p>
            </p:txBody>
          </p:sp>
        </p:grpSp>
      </p:grpSp>
      <p:grpSp>
        <p:nvGrpSpPr>
          <p:cNvPr id="13" name="Group 39"/>
          <p:cNvGrpSpPr/>
          <p:nvPr/>
        </p:nvGrpSpPr>
        <p:grpSpPr>
          <a:xfrm>
            <a:off x="1353532" y="1325947"/>
            <a:ext cx="5470350" cy="1323439"/>
            <a:chOff x="1353532" y="1325947"/>
            <a:chExt cx="5470350" cy="1323439"/>
          </a:xfrm>
        </p:grpSpPr>
        <p:grpSp>
          <p:nvGrpSpPr>
            <p:cNvPr id="14" name="Group 101"/>
            <p:cNvGrpSpPr/>
            <p:nvPr/>
          </p:nvGrpSpPr>
          <p:grpSpPr>
            <a:xfrm>
              <a:off x="1353532" y="1651520"/>
              <a:ext cx="4768971" cy="724398"/>
              <a:chOff x="1426023" y="1285709"/>
              <a:chExt cx="3776353" cy="724398"/>
            </a:xfrm>
            <a:solidFill>
              <a:srgbClr val="1983AE"/>
            </a:solidFill>
          </p:grpSpPr>
          <p:sp>
            <p:nvSpPr>
              <p:cNvPr id="44" name="Rounded Rectangle 43"/>
              <p:cNvSpPr/>
              <p:nvPr/>
            </p:nvSpPr>
            <p:spPr>
              <a:xfrm>
                <a:off x="1426023" y="1285709"/>
                <a:ext cx="3776353" cy="724398"/>
              </a:xfrm>
              <a:prstGeom prst="roundRect">
                <a:avLst/>
              </a:prstGeom>
              <a:grp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870190" y="1320530"/>
                <a:ext cx="2921330" cy="677108"/>
              </a:xfrm>
              <a:prstGeom prst="rect">
                <a:avLst/>
              </a:prstGeom>
              <a:noFill/>
              <a:ln>
                <a:noFill/>
              </a:ln>
            </p:spPr>
            <p:txBody>
              <a:bodyPr anchor="ctr">
                <a:spAutoFit/>
              </a:bodyPr>
              <a:lstStyle/>
              <a:p>
                <a:pPr>
                  <a:defRPr/>
                </a:pPr>
                <a:r>
                  <a:rPr lang="en-GB" sz="2000" b="1" dirty="0">
                    <a:solidFill>
                      <a:schemeClr val="bg1"/>
                    </a:solidFill>
                    <a:latin typeface="Arial" pitchFamily="34" charset="0"/>
                    <a:cs typeface="Arial" pitchFamily="34" charset="0"/>
                  </a:rPr>
                  <a:t>Parental </a:t>
                </a:r>
                <a:r>
                  <a:rPr lang="en-GB" sz="2000" b="1" dirty="0" smtClean="0">
                    <a:solidFill>
                      <a:schemeClr val="bg1"/>
                    </a:solidFill>
                    <a:latin typeface="Arial" pitchFamily="34" charset="0"/>
                    <a:cs typeface="Arial" pitchFamily="34" charset="0"/>
                  </a:rPr>
                  <a:t>home </a:t>
                </a:r>
              </a:p>
              <a:p>
                <a:pPr>
                  <a:defRPr/>
                </a:pPr>
                <a:r>
                  <a:rPr lang="en-GB" dirty="0" smtClean="0">
                    <a:solidFill>
                      <a:schemeClr val="bg1"/>
                    </a:solidFill>
                    <a:latin typeface="Arial" pitchFamily="34" charset="0"/>
                    <a:cs typeface="Arial" pitchFamily="34" charset="0"/>
                  </a:rPr>
                  <a:t>Live </a:t>
                </a:r>
                <a:r>
                  <a:rPr lang="en-GB" dirty="0">
                    <a:solidFill>
                      <a:schemeClr val="bg1"/>
                    </a:solidFill>
                    <a:latin typeface="Arial" pitchFamily="34" charset="0"/>
                    <a:cs typeface="Arial" pitchFamily="34" charset="0"/>
                  </a:rPr>
                  <a:t>at </a:t>
                </a:r>
                <a:r>
                  <a:rPr lang="en-GB" dirty="0" smtClean="0">
                    <a:solidFill>
                      <a:schemeClr val="bg1"/>
                    </a:solidFill>
                    <a:latin typeface="Arial" pitchFamily="34" charset="0"/>
                    <a:cs typeface="Arial" pitchFamily="34" charset="0"/>
                  </a:rPr>
                  <a:t>home while you study</a:t>
                </a:r>
                <a:endParaRPr lang="en-GB" dirty="0">
                  <a:solidFill>
                    <a:schemeClr val="bg1"/>
                  </a:solidFill>
                  <a:latin typeface="Arial" pitchFamily="34" charset="0"/>
                  <a:cs typeface="Arial" pitchFamily="34" charset="0"/>
                </a:endParaRPr>
              </a:p>
            </p:txBody>
          </p:sp>
        </p:grpSp>
        <p:grpSp>
          <p:nvGrpSpPr>
            <p:cNvPr id="15" name="Group 81"/>
            <p:cNvGrpSpPr/>
            <p:nvPr/>
          </p:nvGrpSpPr>
          <p:grpSpPr>
            <a:xfrm>
              <a:off x="5443928" y="1325947"/>
              <a:ext cx="1379954" cy="1323439"/>
              <a:chOff x="5444344" y="1282884"/>
              <a:chExt cx="1379538" cy="1323040"/>
            </a:xfrm>
          </p:grpSpPr>
          <p:grpSp>
            <p:nvGrpSpPr>
              <p:cNvPr id="16" name="Group 94"/>
              <p:cNvGrpSpPr>
                <a:grpSpLocks/>
              </p:cNvGrpSpPr>
              <p:nvPr/>
            </p:nvGrpSpPr>
            <p:grpSpPr bwMode="auto">
              <a:xfrm>
                <a:off x="5444344" y="1405720"/>
                <a:ext cx="1379538" cy="1132764"/>
                <a:chOff x="-2002026" y="1"/>
                <a:chExt cx="1219303" cy="1000552"/>
              </a:xfrm>
            </p:grpSpPr>
            <p:sp>
              <p:nvSpPr>
                <p:cNvPr id="92" name="Oval 91"/>
                <p:cNvSpPr/>
                <p:nvPr/>
              </p:nvSpPr>
              <p:spPr bwMode="auto">
                <a:xfrm>
                  <a:off x="-1893319" y="1"/>
                  <a:ext cx="1001193" cy="1000552"/>
                </a:xfrm>
                <a:prstGeom prst="ellipse">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31" name="TextBox 93"/>
                <p:cNvSpPr txBox="1">
                  <a:spLocks noChangeArrowheads="1"/>
                </p:cNvSpPr>
                <p:nvPr/>
              </p:nvSpPr>
              <p:spPr bwMode="auto">
                <a:xfrm>
                  <a:off x="-2002026" y="148036"/>
                  <a:ext cx="1219303" cy="680013"/>
                </a:xfrm>
                <a:prstGeom prst="rect">
                  <a:avLst/>
                </a:prstGeom>
                <a:noFill/>
                <a:ln w="38100">
                  <a:noFill/>
                  <a:miter lim="800000"/>
                  <a:headEnd/>
                  <a:tailEnd/>
                </a:ln>
              </p:spPr>
              <p:txBody>
                <a:bodyPr>
                  <a:spAutoFit/>
                </a:bodyPr>
                <a:lstStyle/>
                <a:p>
                  <a:pPr algn="ctr"/>
                  <a:r>
                    <a:rPr lang="en-GB" sz="1800" b="1" dirty="0">
                      <a:cs typeface="Arial" pitchFamily="34" charset="0"/>
                    </a:rPr>
                    <a:t>Up to</a:t>
                  </a:r>
                </a:p>
                <a:p>
                  <a:pPr algn="ctr"/>
                  <a:r>
                    <a:rPr lang="en-GB" sz="2500" b="1" dirty="0" smtClean="0">
                      <a:cs typeface="Arial" pitchFamily="34" charset="0"/>
                    </a:rPr>
                    <a:t>£7,097</a:t>
                  </a:r>
                  <a:endParaRPr lang="en-GB" sz="2500" b="1" dirty="0">
                    <a:cs typeface="Arial" pitchFamily="34" charset="0"/>
                  </a:endParaRPr>
                </a:p>
              </p:txBody>
            </p:sp>
          </p:grpSp>
          <p:sp>
            <p:nvSpPr>
              <p:cNvPr id="81" name="TextBox 80"/>
              <p:cNvSpPr txBox="1"/>
              <p:nvPr/>
            </p:nvSpPr>
            <p:spPr>
              <a:xfrm>
                <a:off x="5773001" y="1282884"/>
                <a:ext cx="755107" cy="1323040"/>
              </a:xfrm>
              <a:prstGeom prst="rect">
                <a:avLst/>
              </a:prstGeom>
              <a:noFill/>
            </p:spPr>
            <p:txBody>
              <a:bodyPr wrap="none" rtlCol="0">
                <a:spAutoFit/>
              </a:bodyPr>
              <a:lstStyle/>
              <a:p>
                <a:r>
                  <a:rPr lang="en-GB" sz="8000" b="1" dirty="0" smtClean="0">
                    <a:solidFill>
                      <a:srgbClr val="1983AE">
                        <a:alpha val="20000"/>
                      </a:srgbClr>
                    </a:solidFill>
                    <a:latin typeface="Arial" pitchFamily="34" charset="0"/>
                    <a:cs typeface="Arial" pitchFamily="34" charset="0"/>
                  </a:rPr>
                  <a:t>0</a:t>
                </a:r>
                <a:endParaRPr lang="en-GB" sz="8000" b="1" dirty="0">
                  <a:solidFill>
                    <a:srgbClr val="1983AE">
                      <a:alpha val="20000"/>
                    </a:srgbClr>
                  </a:solidFill>
                  <a:latin typeface="Arial" pitchFamily="34" charset="0"/>
                  <a:cs typeface="Arial" pitchFamily="34" charset="0"/>
                </a:endParaRPr>
              </a:p>
            </p:txBody>
          </p:sp>
        </p:grpSp>
      </p:grpSp>
      <p:pic>
        <p:nvPicPr>
          <p:cNvPr id="1028" name="Picture 4" descr="C:\Users\rutterb\Desktop\1516 Templates &amp; Graphics\Turquoise icons -PNG\MaintenanceLoans.png"/>
          <p:cNvPicPr>
            <a:picLocks noChangeAspect="1" noChangeArrowheads="1"/>
          </p:cNvPicPr>
          <p:nvPr/>
        </p:nvPicPr>
        <p:blipFill>
          <a:blip r:embed="rId3"/>
          <a:srcRect/>
          <a:stretch>
            <a:fillRect/>
          </a:stretch>
        </p:blipFill>
        <p:spPr bwMode="auto">
          <a:xfrm>
            <a:off x="701964" y="1622993"/>
            <a:ext cx="1398561" cy="1068780"/>
          </a:xfrm>
          <a:prstGeom prst="rect">
            <a:avLst/>
          </a:prstGeom>
          <a:noFill/>
        </p:spPr>
      </p:pic>
      <p:pic>
        <p:nvPicPr>
          <p:cNvPr id="59" name="Picture 4" descr="C:\Users\rutterb\Desktop\1516 Templates &amp; Graphics\Turquoise icons -PNG\MaintenanceLoans.png"/>
          <p:cNvPicPr>
            <a:picLocks noChangeAspect="1" noChangeArrowheads="1"/>
          </p:cNvPicPr>
          <p:nvPr/>
        </p:nvPicPr>
        <p:blipFill>
          <a:blip r:embed="rId3"/>
          <a:srcRect/>
          <a:stretch>
            <a:fillRect/>
          </a:stretch>
        </p:blipFill>
        <p:spPr bwMode="auto">
          <a:xfrm>
            <a:off x="696766" y="2984557"/>
            <a:ext cx="1398561" cy="1068780"/>
          </a:xfrm>
          <a:prstGeom prst="rect">
            <a:avLst/>
          </a:prstGeom>
          <a:noFill/>
        </p:spPr>
      </p:pic>
      <p:pic>
        <p:nvPicPr>
          <p:cNvPr id="60" name="Picture 4" descr="C:\Users\rutterb\Desktop\1516 Templates &amp; Graphics\Turquoise icons -PNG\MaintenanceLoans.png"/>
          <p:cNvPicPr>
            <a:picLocks noChangeAspect="1" noChangeArrowheads="1"/>
          </p:cNvPicPr>
          <p:nvPr/>
        </p:nvPicPr>
        <p:blipFill>
          <a:blip r:embed="rId3"/>
          <a:srcRect/>
          <a:stretch>
            <a:fillRect/>
          </a:stretch>
        </p:blipFill>
        <p:spPr bwMode="auto">
          <a:xfrm>
            <a:off x="692708" y="4380709"/>
            <a:ext cx="1398561" cy="1068780"/>
          </a:xfrm>
          <a:prstGeom prst="rect">
            <a:avLst/>
          </a:prstGeom>
          <a:noFill/>
        </p:spPr>
      </p:pic>
      <p:sp>
        <p:nvSpPr>
          <p:cNvPr id="49"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LOAN</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MAXIMUM LEVELS FOR 2017/18</a:t>
            </a:r>
            <a:endParaRPr lang="en-US" sz="2000" dirty="0">
              <a:latin typeface="Arial" pitchFamily="34" charset="0"/>
              <a:cs typeface="Arial" pitchFamily="34" charset="0"/>
            </a:endParaRPr>
          </a:p>
        </p:txBody>
      </p:sp>
      <p:grpSp>
        <p:nvGrpSpPr>
          <p:cNvPr id="17" name="Group 38"/>
          <p:cNvGrpSpPr/>
          <p:nvPr/>
        </p:nvGrpSpPr>
        <p:grpSpPr>
          <a:xfrm>
            <a:off x="173172" y="5691117"/>
            <a:ext cx="8247497" cy="984017"/>
            <a:chOff x="173172" y="5691117"/>
            <a:chExt cx="8247497" cy="984017"/>
          </a:xfrm>
        </p:grpSpPr>
        <p:grpSp>
          <p:nvGrpSpPr>
            <p:cNvPr id="18" name="Group 47"/>
            <p:cNvGrpSpPr/>
            <p:nvPr/>
          </p:nvGrpSpPr>
          <p:grpSpPr>
            <a:xfrm>
              <a:off x="173172" y="5691117"/>
              <a:ext cx="8247497" cy="984017"/>
              <a:chOff x="173172" y="5691117"/>
              <a:chExt cx="8247497" cy="984017"/>
            </a:xfrm>
          </p:grpSpPr>
          <p:grpSp>
            <p:nvGrpSpPr>
              <p:cNvPr id="19" name="Group 76"/>
              <p:cNvGrpSpPr/>
              <p:nvPr/>
            </p:nvGrpSpPr>
            <p:grpSpPr>
              <a:xfrm>
                <a:off x="173172" y="5691117"/>
                <a:ext cx="8247497" cy="984017"/>
                <a:chOff x="336948" y="5663821"/>
                <a:chExt cx="8247497" cy="984017"/>
              </a:xfrm>
            </p:grpSpPr>
            <p:sp>
              <p:nvSpPr>
                <p:cNvPr id="68" name="Rounded Rectangle 67"/>
                <p:cNvSpPr/>
                <p:nvPr/>
              </p:nvSpPr>
              <p:spPr>
                <a:xfrm>
                  <a:off x="696037" y="5773003"/>
                  <a:ext cx="7888408"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3" name="Picture 2"/>
                <p:cNvPicPr>
                  <a:picLocks noChangeAspect="1" noChangeArrowheads="1"/>
                </p:cNvPicPr>
                <p:nvPr/>
              </p:nvPicPr>
              <p:blipFill>
                <a:blip r:embed="rId4">
                  <a:clrChange>
                    <a:clrFrom>
                      <a:srgbClr val="FFFFFF"/>
                    </a:clrFrom>
                    <a:clrTo>
                      <a:srgbClr val="FFFFFF">
                        <a:alpha val="0"/>
                      </a:srgbClr>
                    </a:clrTo>
                  </a:clrChange>
                </a:blip>
                <a:srcRect l="43006" t="38433" r="47658" b="44776"/>
                <a:stretch>
                  <a:fillRect/>
                </a:stretch>
              </p:blipFill>
              <p:spPr bwMode="auto">
                <a:xfrm>
                  <a:off x="336948" y="5663821"/>
                  <a:ext cx="973084" cy="984017"/>
                </a:xfrm>
                <a:prstGeom prst="rect">
                  <a:avLst/>
                </a:prstGeom>
                <a:noFill/>
                <a:ln w="9525">
                  <a:noFill/>
                  <a:miter lim="800000"/>
                  <a:headEnd/>
                  <a:tailEnd/>
                </a:ln>
                <a:effectLst/>
              </p:spPr>
            </p:pic>
          </p:grpSp>
          <p:sp>
            <p:nvSpPr>
              <p:cNvPr id="79" name="Rectangle 78"/>
              <p:cNvSpPr/>
              <p:nvPr/>
            </p:nvSpPr>
            <p:spPr>
              <a:xfrm>
                <a:off x="1178007" y="5815947"/>
                <a:ext cx="7092536" cy="707886"/>
              </a:xfrm>
              <a:prstGeom prst="rect">
                <a:avLst/>
              </a:prstGeom>
              <a:noFill/>
              <a:ln>
                <a:noFill/>
              </a:ln>
            </p:spPr>
            <p:txBody>
              <a:bodyPr wrap="square">
                <a:spAutoFit/>
              </a:bodyPr>
              <a:lstStyle/>
              <a:p>
                <a:pPr>
                  <a:defRPr/>
                </a:pPr>
                <a:r>
                  <a:rPr lang="en-GB" sz="2000" dirty="0" smtClean="0">
                    <a:latin typeface="Arial" pitchFamily="34" charset="0"/>
                    <a:cs typeface="Arial" pitchFamily="34" charset="0"/>
                  </a:rPr>
                  <a:t>If studying </a:t>
                </a:r>
                <a:r>
                  <a:rPr lang="en-GB" sz="2000" dirty="0">
                    <a:latin typeface="Arial" pitchFamily="34" charset="0"/>
                    <a:cs typeface="Arial" pitchFamily="34" charset="0"/>
                  </a:rPr>
                  <a:t>overseas as part of </a:t>
                </a:r>
                <a:r>
                  <a:rPr lang="en-GB" sz="2000" dirty="0" smtClean="0">
                    <a:latin typeface="Arial" pitchFamily="34" charset="0"/>
                    <a:cs typeface="Arial" pitchFamily="34" charset="0"/>
                  </a:rPr>
                  <a:t>a UK course, Maintenance Loan support is still available, up to £9,654 for 2017/18.</a:t>
                </a:r>
                <a:endParaRPr lang="en-GB" sz="2000" dirty="0">
                  <a:latin typeface="Arial" pitchFamily="34" charset="0"/>
                  <a:cs typeface="Arial" pitchFamily="34" charset="0"/>
                </a:endParaRPr>
              </a:p>
            </p:txBody>
          </p:sp>
        </p:grpSp>
        <p:sp>
          <p:nvSpPr>
            <p:cNvPr id="37" name="TextBox 36"/>
            <p:cNvSpPr txBox="1"/>
            <p:nvPr/>
          </p:nvSpPr>
          <p:spPr>
            <a:xfrm>
              <a:off x="500181"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5"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6" name="Picture 5"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5218" y="1897040"/>
            <a:ext cx="2100383" cy="400110"/>
          </a:xfrm>
          <a:prstGeom prst="rect">
            <a:avLst/>
          </a:prstGeom>
          <a:noFill/>
        </p:spPr>
        <p:txBody>
          <a:bodyPr wrap="none" rtlCol="0">
            <a:spAutoFit/>
          </a:bodyPr>
          <a:lstStyle/>
          <a:p>
            <a:r>
              <a:rPr lang="en-GB" sz="2000" dirty="0" smtClean="0">
                <a:latin typeface="Arial" pitchFamily="34" charset="0"/>
                <a:cs typeface="Arial" pitchFamily="34" charset="0"/>
              </a:rPr>
              <a:t>Tuition Fee Loan</a:t>
            </a:r>
            <a:endParaRPr lang="en-GB" sz="2000" dirty="0">
              <a:latin typeface="Arial" pitchFamily="34" charset="0"/>
              <a:cs typeface="Arial" pitchFamily="34" charset="0"/>
            </a:endParaRPr>
          </a:p>
        </p:txBody>
      </p:sp>
      <p:sp>
        <p:nvSpPr>
          <p:cNvPr id="11" name="TextBox 10"/>
          <p:cNvSpPr txBox="1"/>
          <p:nvPr/>
        </p:nvSpPr>
        <p:spPr>
          <a:xfrm>
            <a:off x="3823649" y="4246728"/>
            <a:ext cx="1653017" cy="707886"/>
          </a:xfrm>
          <a:prstGeom prst="rect">
            <a:avLst/>
          </a:prstGeom>
          <a:noFill/>
        </p:spPr>
        <p:txBody>
          <a:bodyPr wrap="none" rtlCol="0">
            <a:spAutoFit/>
          </a:bodyPr>
          <a:lstStyle/>
          <a:p>
            <a:pPr algn="ctr"/>
            <a:r>
              <a:rPr lang="en-GB" sz="2000" dirty="0" smtClean="0">
                <a:latin typeface="Arial" pitchFamily="34" charset="0"/>
                <a:cs typeface="Arial" pitchFamily="34" charset="0"/>
              </a:rPr>
              <a:t>Maintenance</a:t>
            </a:r>
          </a:p>
          <a:p>
            <a:pPr algn="ctr"/>
            <a:r>
              <a:rPr lang="en-GB" sz="2000" dirty="0" smtClean="0">
                <a:latin typeface="Arial" pitchFamily="34" charset="0"/>
                <a:cs typeface="Arial" pitchFamily="34" charset="0"/>
              </a:rPr>
              <a:t>Loan</a:t>
            </a:r>
          </a:p>
        </p:txBody>
      </p:sp>
      <p:sp>
        <p:nvSpPr>
          <p:cNvPr id="12" name="TextBox 11"/>
          <p:cNvSpPr txBox="1"/>
          <p:nvPr/>
        </p:nvSpPr>
        <p:spPr>
          <a:xfrm>
            <a:off x="6375779" y="1967554"/>
            <a:ext cx="1972143" cy="400110"/>
          </a:xfrm>
          <a:prstGeom prst="rect">
            <a:avLst/>
          </a:prstGeom>
          <a:noFill/>
        </p:spPr>
        <p:txBody>
          <a:bodyPr wrap="none" rtlCol="0">
            <a:spAutoFit/>
          </a:bodyPr>
          <a:lstStyle/>
          <a:p>
            <a:r>
              <a:rPr lang="en-GB" sz="2000" b="1" dirty="0" smtClean="0">
                <a:latin typeface="Arial" pitchFamily="34" charset="0"/>
                <a:cs typeface="Arial" pitchFamily="34" charset="0"/>
              </a:rPr>
              <a:t>EXTRA </a:t>
            </a:r>
            <a:r>
              <a:rPr lang="en-GB" sz="2000" dirty="0" smtClean="0">
                <a:latin typeface="Arial" pitchFamily="34" charset="0"/>
                <a:cs typeface="Arial" pitchFamily="34" charset="0"/>
              </a:rPr>
              <a:t>support</a:t>
            </a:r>
            <a:endParaRPr lang="en-GB" sz="2000" dirty="0">
              <a:latin typeface="Arial" pitchFamily="34" charset="0"/>
              <a:cs typeface="Arial" pitchFamily="34" charset="0"/>
            </a:endParaRPr>
          </a:p>
        </p:txBody>
      </p:sp>
      <p:sp>
        <p:nvSpPr>
          <p:cNvPr id="14" name="TextBox 13"/>
          <p:cNvSpPr txBox="1"/>
          <p:nvPr/>
        </p:nvSpPr>
        <p:spPr>
          <a:xfrm rot="21023613">
            <a:off x="1448939" y="3146456"/>
            <a:ext cx="2129221" cy="1200329"/>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What support can you get?</a:t>
            </a: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63513" y="1415287"/>
            <a:ext cx="8802687" cy="4356863"/>
          </a:xfrm>
          <a:prstGeom prst="rect">
            <a:avLst/>
          </a:prstGeom>
          <a:noFill/>
        </p:spPr>
        <p:txBody>
          <a:bodyPr/>
          <a:lstStyle/>
          <a:p>
            <a:pPr marL="432000" indent="-360000" eaLnBrk="0" hangingPunct="0">
              <a:spcBef>
                <a:spcPct val="20000"/>
              </a:spcBef>
              <a:defRPr/>
            </a:pPr>
            <a:endParaRPr lang="en-US" sz="2000" b="1" kern="0" dirty="0">
              <a:latin typeface="Arial" pitchFamily="34" charset="0"/>
              <a:ea typeface="ＭＳ Ｐゴシック" charset="-128"/>
              <a:cs typeface="Arial" pitchFamily="34" charset="0"/>
            </a:endParaRPr>
          </a:p>
          <a:p>
            <a:pPr marL="432000" indent="-360000">
              <a:defRPr/>
            </a:pPr>
            <a:r>
              <a:rPr lang="en-GB" sz="2000" dirty="0">
                <a:latin typeface="Arial" pitchFamily="34" charset="0"/>
                <a:cs typeface="Arial" pitchFamily="34" charset="0"/>
              </a:rPr>
              <a:t>Many universities and colleges offer financial support to their students</a:t>
            </a:r>
          </a:p>
          <a:p>
            <a:pPr marL="432000" indent="-360000">
              <a:defRPr/>
            </a:pPr>
            <a:r>
              <a:rPr lang="en-GB" sz="2000" dirty="0">
                <a:latin typeface="Arial" pitchFamily="34" charset="0"/>
                <a:cs typeface="Arial" pitchFamily="34" charset="0"/>
              </a:rPr>
              <a:t>through bursaries and </a:t>
            </a:r>
            <a:r>
              <a:rPr lang="en-GB" sz="2000" dirty="0" smtClean="0">
                <a:latin typeface="Arial" pitchFamily="34" charset="0"/>
                <a:cs typeface="Arial" pitchFamily="34" charset="0"/>
              </a:rPr>
              <a:t>scholarships.</a:t>
            </a:r>
            <a:endParaRPr lang="en-GB" sz="2000" dirty="0">
              <a:latin typeface="Arial" pitchFamily="34" charset="0"/>
              <a:cs typeface="Arial" pitchFamily="34" charset="0"/>
            </a:endParaRPr>
          </a:p>
          <a:p>
            <a:pPr marL="432000" indent="-360000">
              <a:defRPr/>
            </a:pPr>
            <a:endParaRPr lang="en-GB" sz="2000" dirty="0">
              <a:latin typeface="Arial" pitchFamily="34" charset="0"/>
              <a:cs typeface="Arial" pitchFamily="34" charset="0"/>
            </a:endParaRPr>
          </a:p>
          <a:p>
            <a:pPr marL="432000" indent="-360000" eaLnBrk="0" hangingPunct="0">
              <a:spcBef>
                <a:spcPct val="20000"/>
              </a:spcBef>
              <a:defRPr/>
            </a:pPr>
            <a:r>
              <a:rPr lang="en-US" sz="2000" b="1" kern="0" dirty="0">
                <a:latin typeface="Arial" pitchFamily="34" charset="0"/>
                <a:ea typeface="ＭＳ Ｐゴシック" charset="-128"/>
                <a:cs typeface="Arial" pitchFamily="34" charset="0"/>
              </a:rPr>
              <a:t>Bursaries:</a:t>
            </a:r>
            <a:endParaRPr lang="en-US" sz="2000" kern="0" dirty="0">
              <a:latin typeface="Arial" pitchFamily="34" charset="0"/>
              <a:ea typeface="ＭＳ Ｐゴシック" charset="-128"/>
              <a:cs typeface="Arial" pitchFamily="34" charset="0"/>
            </a:endParaRPr>
          </a:p>
          <a:p>
            <a:pPr marL="432000" indent="-360000" eaLnBrk="0" hangingPunct="0">
              <a:spcBef>
                <a:spcPct val="20000"/>
              </a:spcBef>
              <a:buFont typeface="Arial" pitchFamily="34" charset="0"/>
              <a:buChar char="•"/>
              <a:defRPr/>
            </a:pPr>
            <a:r>
              <a:rPr lang="en-GB" sz="2000" kern="0" dirty="0" smtClean="0">
                <a:latin typeface="Arial" pitchFamily="34" charset="0"/>
                <a:ea typeface="ＭＳ Ｐゴシック" charset="-128"/>
                <a:cs typeface="Arial" pitchFamily="34" charset="0"/>
              </a:rPr>
              <a:t>linked </a:t>
            </a:r>
            <a:r>
              <a:rPr lang="en-GB" sz="2000" kern="0" dirty="0">
                <a:latin typeface="Arial" pitchFamily="34" charset="0"/>
                <a:ea typeface="ＭＳ Ｐゴシック" charset="-128"/>
                <a:cs typeface="Arial" pitchFamily="34" charset="0"/>
              </a:rPr>
              <a:t>to personal circumstances </a:t>
            </a:r>
            <a:r>
              <a:rPr lang="en-GB" sz="2000" kern="0" dirty="0" smtClean="0">
                <a:latin typeface="Arial" pitchFamily="34" charset="0"/>
                <a:ea typeface="ＭＳ Ｐゴシック" charset="-128"/>
                <a:cs typeface="Arial" pitchFamily="34" charset="0"/>
              </a:rPr>
              <a:t>and, often, </a:t>
            </a:r>
            <a:r>
              <a:rPr lang="en-GB" sz="2000" kern="0" dirty="0">
                <a:latin typeface="Arial" pitchFamily="34" charset="0"/>
                <a:ea typeface="ＭＳ Ｐゴシック" charset="-128"/>
                <a:cs typeface="Arial" pitchFamily="34" charset="0"/>
              </a:rPr>
              <a:t>household income</a:t>
            </a:r>
          </a:p>
          <a:p>
            <a:pPr marL="432000" indent="-360000" eaLnBrk="0" hangingPunct="0">
              <a:spcBef>
                <a:spcPct val="20000"/>
              </a:spcBef>
              <a:buFont typeface="Arial" pitchFamily="34" charset="0"/>
              <a:buChar char="•"/>
              <a:defRPr/>
            </a:pPr>
            <a:r>
              <a:rPr lang="en-GB" sz="2000" kern="0" dirty="0" smtClean="0">
                <a:latin typeface="Arial" pitchFamily="34" charset="0"/>
                <a:ea typeface="ＭＳ Ｐゴシック" charset="-128"/>
                <a:cs typeface="Arial" pitchFamily="34" charset="0"/>
              </a:rPr>
              <a:t>awards </a:t>
            </a:r>
            <a:r>
              <a:rPr lang="en-GB" sz="2000" kern="0" dirty="0">
                <a:latin typeface="Arial" pitchFamily="34" charset="0"/>
                <a:ea typeface="ＭＳ Ｐゴシック" charset="-128"/>
                <a:cs typeface="Arial" pitchFamily="34" charset="0"/>
              </a:rPr>
              <a:t>can include discounted tuition fees, accommodation or </a:t>
            </a:r>
            <a:r>
              <a:rPr lang="en-GB" sz="2000" kern="0" dirty="0" smtClean="0">
                <a:latin typeface="Arial" pitchFamily="34" charset="0"/>
                <a:ea typeface="ＭＳ Ｐゴシック" charset="-128"/>
                <a:cs typeface="Arial" pitchFamily="34" charset="0"/>
              </a:rPr>
              <a:t>cash</a:t>
            </a:r>
            <a:endParaRPr lang="en-US" sz="2000" kern="0" dirty="0">
              <a:latin typeface="Arial" pitchFamily="34" charset="0"/>
              <a:ea typeface="ＭＳ Ｐゴシック" charset="-128"/>
              <a:cs typeface="Arial" pitchFamily="34" charset="0"/>
            </a:endParaRPr>
          </a:p>
          <a:p>
            <a:pPr marL="432000" indent="-360000" eaLnBrk="0" hangingPunct="0">
              <a:spcBef>
                <a:spcPct val="20000"/>
              </a:spcBef>
              <a:buFont typeface="Arial" pitchFamily="34" charset="0"/>
              <a:buChar char="•"/>
              <a:defRPr/>
            </a:pPr>
            <a:endParaRPr lang="en-GB" sz="2000" b="1" kern="0" dirty="0">
              <a:latin typeface="Arial" pitchFamily="34" charset="0"/>
              <a:ea typeface="ＭＳ Ｐゴシック" charset="-128"/>
              <a:cs typeface="Arial" pitchFamily="34" charset="0"/>
            </a:endParaRPr>
          </a:p>
          <a:p>
            <a:pPr marL="432000" indent="-360000" eaLnBrk="0" hangingPunct="0">
              <a:spcBef>
                <a:spcPct val="20000"/>
              </a:spcBef>
              <a:defRPr/>
            </a:pPr>
            <a:r>
              <a:rPr lang="en-GB" sz="2000" b="1" kern="0" dirty="0">
                <a:latin typeface="Arial" pitchFamily="34" charset="0"/>
                <a:ea typeface="ＭＳ Ｐゴシック" charset="-128"/>
                <a:cs typeface="Arial" pitchFamily="34" charset="0"/>
              </a:rPr>
              <a:t>Scholarships:</a:t>
            </a:r>
            <a:endParaRPr lang="en-US" sz="2000" b="1" kern="0" dirty="0">
              <a:latin typeface="Arial" pitchFamily="34" charset="0"/>
              <a:ea typeface="ＭＳ Ｐゴシック" charset="-128"/>
              <a:cs typeface="Arial" pitchFamily="34" charset="0"/>
            </a:endParaRPr>
          </a:p>
          <a:p>
            <a:pPr marL="432000" indent="-360000" eaLnBrk="0" hangingPunct="0">
              <a:spcBef>
                <a:spcPts val="0"/>
              </a:spcBef>
              <a:buFont typeface="Arial" pitchFamily="34" charset="0"/>
              <a:buChar char="•"/>
              <a:defRPr/>
            </a:pPr>
            <a:r>
              <a:rPr lang="en-US" sz="2000" kern="0" dirty="0">
                <a:latin typeface="Arial" pitchFamily="34" charset="0"/>
                <a:ea typeface="ＭＳ Ｐゴシック" charset="-128"/>
                <a:cs typeface="Arial" pitchFamily="34" charset="0"/>
              </a:rPr>
              <a:t>l</a:t>
            </a:r>
            <a:r>
              <a:rPr lang="en-US" sz="2000" kern="0" dirty="0" smtClean="0">
                <a:latin typeface="Arial" pitchFamily="34" charset="0"/>
                <a:ea typeface="ＭＳ Ｐゴシック" charset="-128"/>
                <a:cs typeface="Arial" pitchFamily="34" charset="0"/>
              </a:rPr>
              <a:t>inked </a:t>
            </a:r>
            <a:r>
              <a:rPr lang="en-US" sz="2000" kern="0" dirty="0">
                <a:latin typeface="Arial" pitchFamily="34" charset="0"/>
                <a:ea typeface="ＭＳ Ｐゴシック" charset="-128"/>
                <a:cs typeface="Arial" pitchFamily="34" charset="0"/>
              </a:rPr>
              <a:t>to academic results or ability in an area such as sport or music</a:t>
            </a:r>
          </a:p>
          <a:p>
            <a:pPr marL="432000" indent="-360000" eaLnBrk="0" hangingPunct="0">
              <a:spcBef>
                <a:spcPct val="20000"/>
              </a:spcBef>
              <a:buFont typeface="Arial" pitchFamily="34" charset="0"/>
              <a:buChar char="•"/>
              <a:defRPr/>
            </a:pPr>
            <a:r>
              <a:rPr lang="en-US" sz="2000" kern="0" dirty="0">
                <a:latin typeface="Arial" pitchFamily="34" charset="0"/>
                <a:ea typeface="ＭＳ Ｐゴシック" charset="-128"/>
                <a:cs typeface="Arial" pitchFamily="34" charset="0"/>
              </a:rPr>
              <a:t>c</a:t>
            </a:r>
            <a:r>
              <a:rPr lang="en-US" sz="2000" kern="0" dirty="0" smtClean="0">
                <a:latin typeface="Arial" pitchFamily="34" charset="0"/>
                <a:ea typeface="ＭＳ Ｐゴシック" charset="-128"/>
                <a:cs typeface="Arial" pitchFamily="34" charset="0"/>
              </a:rPr>
              <a:t>an </a:t>
            </a:r>
            <a:r>
              <a:rPr lang="en-US" sz="2000" kern="0" dirty="0">
                <a:latin typeface="Arial" pitchFamily="34" charset="0"/>
                <a:ea typeface="ＭＳ Ｐゴシック" charset="-128"/>
                <a:cs typeface="Arial" pitchFamily="34" charset="0"/>
              </a:rPr>
              <a:t>be subject specific and </a:t>
            </a:r>
            <a:r>
              <a:rPr lang="en-US" sz="2000" kern="0" dirty="0" smtClean="0">
                <a:latin typeface="Arial" pitchFamily="34" charset="0"/>
                <a:ea typeface="ＭＳ Ｐゴシック" charset="-128"/>
                <a:cs typeface="Arial" pitchFamily="34" charset="0"/>
              </a:rPr>
              <a:t>are usually </a:t>
            </a:r>
            <a:r>
              <a:rPr lang="en-US" sz="2000" kern="0" dirty="0">
                <a:latin typeface="Arial" pitchFamily="34" charset="0"/>
                <a:ea typeface="ＭＳ Ｐゴシック" charset="-128"/>
                <a:cs typeface="Arial" pitchFamily="34" charset="0"/>
              </a:rPr>
              <a:t>limited in </a:t>
            </a:r>
            <a:r>
              <a:rPr lang="en-US" sz="2000" kern="0" dirty="0" smtClean="0">
                <a:latin typeface="Arial" pitchFamily="34" charset="0"/>
                <a:ea typeface="ＭＳ Ｐゴシック" charset="-128"/>
                <a:cs typeface="Arial" pitchFamily="34" charset="0"/>
              </a:rPr>
              <a:t>numbers</a:t>
            </a:r>
          </a:p>
          <a:p>
            <a:pPr marL="432000" indent="-360000" eaLnBrk="0" hangingPunct="0">
              <a:spcBef>
                <a:spcPct val="20000"/>
              </a:spcBef>
              <a:defRPr/>
            </a:pPr>
            <a:endParaRPr lang="en-US" sz="2000" kern="0" dirty="0" smtClean="0">
              <a:latin typeface="Arial" pitchFamily="34" charset="0"/>
              <a:ea typeface="ＭＳ Ｐゴシック" charset="-128"/>
              <a:cs typeface="Arial" pitchFamily="34" charset="0"/>
            </a:endParaRPr>
          </a:p>
        </p:txBody>
      </p:sp>
      <p:grpSp>
        <p:nvGrpSpPr>
          <p:cNvPr id="23" name="Group 22"/>
          <p:cNvGrpSpPr/>
          <p:nvPr/>
        </p:nvGrpSpPr>
        <p:grpSpPr>
          <a:xfrm>
            <a:off x="173172" y="5691117"/>
            <a:ext cx="8954860" cy="984017"/>
            <a:chOff x="173172" y="5691117"/>
            <a:chExt cx="8954860" cy="984017"/>
          </a:xfrm>
        </p:grpSpPr>
        <p:grpSp>
          <p:nvGrpSpPr>
            <p:cNvPr id="24" name="Group 76"/>
            <p:cNvGrpSpPr/>
            <p:nvPr/>
          </p:nvGrpSpPr>
          <p:grpSpPr>
            <a:xfrm>
              <a:off x="173172" y="5691117"/>
              <a:ext cx="8247497" cy="984017"/>
              <a:chOff x="336948" y="5663821"/>
              <a:chExt cx="8247497" cy="984017"/>
            </a:xfrm>
          </p:grpSpPr>
          <p:sp>
            <p:nvSpPr>
              <p:cNvPr id="26" name="Rounded Rectangle 25"/>
              <p:cNvSpPr/>
              <p:nvPr/>
            </p:nvSpPr>
            <p:spPr>
              <a:xfrm>
                <a:off x="696037" y="5773003"/>
                <a:ext cx="7888408"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2"/>
              <p:cNvPicPr>
                <a:picLocks noChangeAspect="1" noChangeArrowheads="1"/>
              </p:cNvPicPr>
              <p:nvPr/>
            </p:nvPicPr>
            <p:blipFill>
              <a:blip r:embed="rId3">
                <a:clrChange>
                  <a:clrFrom>
                    <a:srgbClr val="FFFFFF"/>
                  </a:clrFrom>
                  <a:clrTo>
                    <a:srgbClr val="FFFFFF">
                      <a:alpha val="0"/>
                    </a:srgbClr>
                  </a:clrTo>
                </a:clrChange>
              </a:blip>
              <a:srcRect l="43006" t="38433" r="47658" b="44776"/>
              <a:stretch>
                <a:fillRect/>
              </a:stretch>
            </p:blipFill>
            <p:spPr bwMode="auto">
              <a:xfrm>
                <a:off x="336948" y="5663821"/>
                <a:ext cx="973084" cy="984017"/>
              </a:xfrm>
              <a:prstGeom prst="rect">
                <a:avLst/>
              </a:prstGeom>
              <a:noFill/>
              <a:ln w="9525">
                <a:noFill/>
                <a:miter lim="800000"/>
                <a:headEnd/>
                <a:tailEnd/>
              </a:ln>
              <a:effectLst/>
            </p:spPr>
          </p:pic>
        </p:grpSp>
        <p:sp>
          <p:nvSpPr>
            <p:cNvPr id="25" name="Rectangle 14"/>
            <p:cNvSpPr>
              <a:spLocks noChangeArrowheads="1"/>
            </p:cNvSpPr>
            <p:nvPr/>
          </p:nvSpPr>
          <p:spPr bwMode="auto">
            <a:xfrm>
              <a:off x="1134228" y="5822949"/>
              <a:ext cx="7993804" cy="707886"/>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Check university/college websites and ask at open days to see </a:t>
              </a:r>
            </a:p>
            <a:p>
              <a:r>
                <a:rPr lang="en-GB" sz="2000" dirty="0" smtClean="0">
                  <a:latin typeface="Arial" pitchFamily="34" charset="0"/>
                  <a:cs typeface="Arial" pitchFamily="34" charset="0"/>
                </a:rPr>
                <a:t>what they offer and how/when to apply....don’t miss out!!</a:t>
              </a:r>
            </a:p>
          </p:txBody>
        </p:sp>
      </p:grpSp>
      <p:sp>
        <p:nvSpPr>
          <p:cNvPr id="34" name="TextBox 14"/>
          <p:cNvSpPr txBox="1">
            <a:spLocks noChangeArrowheads="1"/>
          </p:cNvSpPr>
          <p:nvPr/>
        </p:nvSpPr>
        <p:spPr bwMode="auto">
          <a:xfrm>
            <a:off x="1777999" y="361950"/>
            <a:ext cx="6814207"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BURSARIES AND SCHOLARSHIPS</a:t>
            </a:r>
            <a:endParaRPr lang="en-US" sz="2000" dirty="0">
              <a:latin typeface="Arial" pitchFamily="34" charset="0"/>
              <a:cs typeface="Arial" pitchFamily="34" charset="0"/>
            </a:endParaRPr>
          </a:p>
        </p:txBody>
      </p:sp>
      <p:sp>
        <p:nvSpPr>
          <p:cNvPr id="11" name="TextBox 10"/>
          <p:cNvSpPr txBox="1"/>
          <p:nvPr/>
        </p:nvSpPr>
        <p:spPr>
          <a:xfrm>
            <a:off x="486533"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a:solidFill>
                  <a:schemeClr val="bg1"/>
                </a:solidFill>
                <a:latin typeface="Helvetica LT Std Bold Condensed"/>
              </a:rPr>
              <a:t>ADDITIONAL SUPPORT</a:t>
            </a:r>
          </a:p>
        </p:txBody>
      </p:sp>
      <p:sp>
        <p:nvSpPr>
          <p:cNvPr id="3" name="Rectangle 3"/>
          <p:cNvSpPr txBox="1">
            <a:spLocks noChangeArrowheads="1"/>
          </p:cNvSpPr>
          <p:nvPr/>
        </p:nvSpPr>
        <p:spPr>
          <a:xfrm>
            <a:off x="162565" y="1657467"/>
            <a:ext cx="8653462" cy="4084638"/>
          </a:xfrm>
          <a:prstGeom prst="rect">
            <a:avLst/>
          </a:prstGeom>
          <a:noFill/>
        </p:spPr>
        <p:txBody>
          <a:bodyPr/>
          <a:lstStyle/>
          <a:p>
            <a:pPr marL="432000" indent="-360000" eaLnBrk="0" hangingPunct="0">
              <a:spcBef>
                <a:spcPts val="0"/>
              </a:spcBef>
              <a:defRPr/>
            </a:pPr>
            <a:r>
              <a:rPr lang="en-GB" sz="2000" kern="0" dirty="0" smtClean="0">
                <a:latin typeface="Arial" pitchFamily="34" charset="0"/>
                <a:ea typeface="ＭＳ Ｐゴシック" charset="-128"/>
                <a:cs typeface="Arial" pitchFamily="34" charset="0"/>
              </a:rPr>
              <a:t>Other financial help and support may also be available if you:</a:t>
            </a:r>
            <a:endParaRPr lang="en-GB" sz="2000" kern="0" dirty="0">
              <a:latin typeface="Arial" pitchFamily="34" charset="0"/>
              <a:ea typeface="ＭＳ Ｐゴシック" charset="-128"/>
              <a:cs typeface="Arial" pitchFamily="34" charset="0"/>
            </a:endParaRPr>
          </a:p>
          <a:p>
            <a:pPr marL="432000" indent="-360000" eaLnBrk="0" hangingPunct="0">
              <a:spcBef>
                <a:spcPts val="0"/>
              </a:spcBef>
              <a:defRPr/>
            </a:pPr>
            <a:endParaRPr lang="en-GB" sz="2000" kern="0" dirty="0" smtClean="0">
              <a:latin typeface="Arial" pitchFamily="34" charset="0"/>
              <a:ea typeface="ＭＳ Ｐゴシック" charset="-128"/>
              <a:cs typeface="Arial" pitchFamily="34" charset="0"/>
            </a:endParaRPr>
          </a:p>
          <a:p>
            <a:pPr marL="432000" indent="-360000" eaLnBrk="0" hangingPunct="0">
              <a:spcBef>
                <a:spcPts val="0"/>
              </a:spcBef>
              <a:buFont typeface="Arial" pitchFamily="34" charset="0"/>
              <a:buChar char="•"/>
              <a:defRPr/>
            </a:pPr>
            <a:r>
              <a:rPr lang="en-GB" sz="2000" kern="0" dirty="0" smtClean="0">
                <a:latin typeface="Arial" pitchFamily="34" charset="0"/>
                <a:ea typeface="ＭＳ Ｐゴシック" charset="-128"/>
                <a:cs typeface="Arial" pitchFamily="34" charset="0"/>
              </a:rPr>
              <a:t>have </a:t>
            </a:r>
            <a:r>
              <a:rPr lang="en-GB" sz="2000" kern="0" dirty="0">
                <a:latin typeface="Arial" pitchFamily="34" charset="0"/>
                <a:ea typeface="ＭＳ Ｐゴシック" charset="-128"/>
                <a:cs typeface="Arial" pitchFamily="34" charset="0"/>
              </a:rPr>
              <a:t>children </a:t>
            </a:r>
            <a:r>
              <a:rPr lang="en-GB" sz="2000" kern="0" dirty="0" smtClean="0">
                <a:latin typeface="Arial" pitchFamily="34" charset="0"/>
                <a:ea typeface="ＭＳ Ｐゴシック" charset="-128"/>
                <a:cs typeface="Arial" pitchFamily="34" charset="0"/>
              </a:rPr>
              <a:t>or an adult depends on you</a:t>
            </a:r>
            <a:endParaRPr lang="en-GB" sz="2000" kern="0" dirty="0">
              <a:latin typeface="Arial" pitchFamily="34" charset="0"/>
              <a:ea typeface="ＭＳ Ｐゴシック" charset="-128"/>
              <a:cs typeface="Arial" pitchFamily="34" charset="0"/>
            </a:endParaRPr>
          </a:p>
          <a:p>
            <a:pPr marL="432000" indent="-360000" eaLnBrk="0" hangingPunct="0">
              <a:spcBef>
                <a:spcPts val="0"/>
              </a:spcBef>
              <a:buFont typeface="Arial" pitchFamily="34" charset="0"/>
              <a:buChar char="•"/>
              <a:defRPr/>
            </a:pPr>
            <a:endParaRPr lang="en-GB" sz="2000" kern="0" dirty="0">
              <a:latin typeface="Arial" pitchFamily="34" charset="0"/>
              <a:ea typeface="ＭＳ Ｐゴシック" charset="-128"/>
              <a:cs typeface="Arial" pitchFamily="34" charset="0"/>
            </a:endParaRPr>
          </a:p>
          <a:p>
            <a:pPr marL="432000" indent="-360000" eaLnBrk="0" hangingPunct="0">
              <a:spcBef>
                <a:spcPts val="0"/>
              </a:spcBef>
              <a:buFont typeface="Arial" pitchFamily="34" charset="0"/>
              <a:buChar char="•"/>
              <a:defRPr/>
            </a:pPr>
            <a:r>
              <a:rPr lang="en-GB" sz="2000" kern="0" dirty="0">
                <a:latin typeface="Arial" pitchFamily="34" charset="0"/>
                <a:ea typeface="ＭＳ Ｐゴシック" charset="-128"/>
                <a:cs typeface="Arial" pitchFamily="34" charset="0"/>
              </a:rPr>
              <a:t>h</a:t>
            </a:r>
            <a:r>
              <a:rPr lang="en-GB" sz="2000" kern="0" dirty="0" smtClean="0">
                <a:latin typeface="Arial" pitchFamily="34" charset="0"/>
                <a:ea typeface="ＭＳ Ｐゴシック" charset="-128"/>
                <a:cs typeface="Arial" pitchFamily="34" charset="0"/>
              </a:rPr>
              <a:t>ave </a:t>
            </a:r>
            <a:r>
              <a:rPr lang="en-GB" sz="2000" kern="0" dirty="0">
                <a:latin typeface="Arial" pitchFamily="34" charset="0"/>
                <a:ea typeface="ＭＳ Ｐゴシック" charset="-128"/>
                <a:cs typeface="Arial" pitchFamily="34" charset="0"/>
              </a:rPr>
              <a:t>a disability, </a:t>
            </a:r>
            <a:r>
              <a:rPr lang="en-GB" sz="2000" kern="0" dirty="0" smtClean="0">
                <a:latin typeface="Arial" pitchFamily="34" charset="0"/>
                <a:ea typeface="ＭＳ Ｐゴシック" charset="-128"/>
                <a:cs typeface="Arial" pitchFamily="34" charset="0"/>
              </a:rPr>
              <a:t>including a long-term health condition, mental-health </a:t>
            </a:r>
            <a:r>
              <a:rPr lang="en-GB" sz="2000" kern="0" dirty="0">
                <a:latin typeface="Arial" pitchFamily="34" charset="0"/>
                <a:ea typeface="ＭＳ Ｐゴシック" charset="-128"/>
                <a:cs typeface="Arial" pitchFamily="34" charset="0"/>
              </a:rPr>
              <a:t>condition </a:t>
            </a:r>
            <a:r>
              <a:rPr lang="en-GB" sz="2000" kern="0" dirty="0" smtClean="0">
                <a:latin typeface="Arial" pitchFamily="34" charset="0"/>
                <a:ea typeface="ＭＳ Ｐゴシック" charset="-128"/>
                <a:cs typeface="Arial" pitchFamily="34" charset="0"/>
              </a:rPr>
              <a:t>or </a:t>
            </a:r>
            <a:r>
              <a:rPr lang="en-GB" sz="2000" kern="0" dirty="0">
                <a:latin typeface="Arial" pitchFamily="34" charset="0"/>
                <a:ea typeface="ＭＳ Ｐゴシック" charset="-128"/>
                <a:cs typeface="Arial" pitchFamily="34" charset="0"/>
              </a:rPr>
              <a:t>specific learning </a:t>
            </a:r>
            <a:r>
              <a:rPr lang="en-GB" sz="2000" kern="0" dirty="0" smtClean="0">
                <a:latin typeface="Arial" pitchFamily="34" charset="0"/>
                <a:ea typeface="ＭＳ Ｐゴシック" charset="-128"/>
                <a:cs typeface="Arial" pitchFamily="34" charset="0"/>
              </a:rPr>
              <a:t>difficulty</a:t>
            </a:r>
          </a:p>
          <a:p>
            <a:pPr marL="432000" indent="-360000" eaLnBrk="0" hangingPunct="0">
              <a:spcBef>
                <a:spcPts val="0"/>
              </a:spcBef>
              <a:buFont typeface="Arial" pitchFamily="34" charset="0"/>
              <a:buChar char="•"/>
              <a:defRPr/>
            </a:pPr>
            <a:endParaRPr lang="en-GB" sz="2000" kern="0" dirty="0" smtClean="0">
              <a:latin typeface="Arial" pitchFamily="34" charset="0"/>
              <a:ea typeface="ＭＳ Ｐゴシック" charset="-128"/>
              <a:cs typeface="Arial" pitchFamily="34" charset="0"/>
            </a:endParaRPr>
          </a:p>
          <a:p>
            <a:pPr marL="432000" indent="-360000" eaLnBrk="0" hangingPunct="0">
              <a:spcBef>
                <a:spcPts val="0"/>
              </a:spcBef>
              <a:buFont typeface="Arial" pitchFamily="34" charset="0"/>
              <a:buChar char="•"/>
              <a:defRPr/>
            </a:pPr>
            <a:r>
              <a:rPr lang="en-GB" sz="2000" kern="0" dirty="0" smtClean="0">
                <a:latin typeface="Arial" pitchFamily="34" charset="0"/>
                <a:ea typeface="ＭＳ Ｐゴシック" charset="-128"/>
                <a:cs typeface="Arial" pitchFamily="34" charset="0"/>
              </a:rPr>
              <a:t>study a Social Work course</a:t>
            </a:r>
            <a:endParaRPr lang="en-GB" sz="2000" kern="0" dirty="0">
              <a:latin typeface="Arial" pitchFamily="34" charset="0"/>
              <a:ea typeface="ＭＳ Ｐゴシック" charset="-128"/>
              <a:cs typeface="Arial" pitchFamily="34" charset="0"/>
            </a:endParaRPr>
          </a:p>
          <a:p>
            <a:pPr marL="432000" indent="-360000" eaLnBrk="0" hangingPunct="0">
              <a:spcBef>
                <a:spcPts val="0"/>
              </a:spcBef>
              <a:defRPr/>
            </a:pPr>
            <a:r>
              <a:rPr lang="en-GB" sz="2000" kern="0" dirty="0">
                <a:latin typeface="Arial" pitchFamily="34" charset="0"/>
                <a:ea typeface="ＭＳ Ｐゴシック" charset="-128"/>
                <a:cs typeface="Arial" pitchFamily="34" charset="0"/>
              </a:rPr>
              <a:t>	</a:t>
            </a:r>
            <a:endParaRPr lang="en-US" sz="2000" b="1" kern="0" dirty="0">
              <a:latin typeface="Arial" pitchFamily="34" charset="0"/>
              <a:ea typeface="ＭＳ Ｐゴシック" charset="-128"/>
              <a:cs typeface="Arial" pitchFamily="34" charset="0"/>
            </a:endParaRPr>
          </a:p>
        </p:txBody>
      </p:sp>
      <p:sp>
        <p:nvSpPr>
          <p:cNvPr id="24" name="TextBox 14"/>
          <p:cNvSpPr txBox="1">
            <a:spLocks noChangeArrowheads="1"/>
          </p:cNvSpPr>
          <p:nvPr/>
        </p:nvSpPr>
        <p:spPr bwMode="auto">
          <a:xfrm>
            <a:off x="1777999" y="361950"/>
            <a:ext cx="7003394"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DD4814"/>
                </a:solidFill>
                <a:latin typeface="Arial" pitchFamily="34" charset="0"/>
                <a:cs typeface="Arial" pitchFamily="34" charset="0"/>
              </a:rPr>
              <a:t>EXTRA SUPPORT</a:t>
            </a:r>
            <a:endParaRPr lang="en-US" sz="2800" dirty="0">
              <a:solidFill>
                <a:srgbClr val="DD4814"/>
              </a:solidFill>
              <a:latin typeface="Arial" pitchFamily="34" charset="0"/>
              <a:cs typeface="Arial" pitchFamily="34" charset="0"/>
            </a:endParaRPr>
          </a:p>
          <a:p>
            <a:pPr>
              <a:spcAft>
                <a:spcPts val="600"/>
              </a:spcAft>
            </a:pPr>
            <a:endParaRPr lang="en-US" sz="2000" dirty="0">
              <a:latin typeface="Arial" pitchFamily="34" charset="0"/>
              <a:cs typeface="Arial"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3203575" y="2530475"/>
            <a:ext cx="5754688"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00985F"/>
                </a:solidFill>
                <a:cs typeface="Arial" charset="0"/>
              </a:rPr>
              <a:t>HOW DO YOU GET IT?</a:t>
            </a:r>
          </a:p>
          <a:p>
            <a:pPr eaLnBrk="1" hangingPunct="1">
              <a:spcAft>
                <a:spcPts val="600"/>
              </a:spcAft>
              <a:defRPr/>
            </a:pPr>
            <a:r>
              <a:rPr lang="en-US" sz="2000" dirty="0" smtClean="0">
                <a:cs typeface="Arial" charset="0"/>
              </a:rPr>
              <a:t>APPLICATIONS &amp; INFORMATION</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2</a:t>
            </a:r>
          </a:p>
        </p:txBody>
      </p:sp>
    </p:spTree>
    <p:extLst>
      <p:ext uri="{BB962C8B-B14F-4D97-AF65-F5344CB8AC3E}">
        <p14:creationId xmlns:p14="http://schemas.microsoft.com/office/powerpoint/2010/main" val="234407230"/>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sp>
        <p:nvSpPr>
          <p:cNvPr id="4" name="TextBox 3"/>
          <p:cNvSpPr txBox="1"/>
          <p:nvPr/>
        </p:nvSpPr>
        <p:spPr>
          <a:xfrm>
            <a:off x="805218" y="1897040"/>
            <a:ext cx="2160143" cy="400110"/>
          </a:xfrm>
          <a:prstGeom prst="rect">
            <a:avLst/>
          </a:prstGeom>
          <a:noFill/>
        </p:spPr>
        <p:txBody>
          <a:bodyPr wrap="none" rtlCol="0">
            <a:spAutoFit/>
          </a:bodyPr>
          <a:lstStyle/>
          <a:p>
            <a:r>
              <a:rPr lang="en-GB" sz="2000" dirty="0" smtClean="0"/>
              <a:t>You </a:t>
            </a:r>
            <a:r>
              <a:rPr lang="en-GB" sz="2000" b="1" dirty="0" smtClean="0">
                <a:latin typeface="Arial" pitchFamily="34" charset="0"/>
                <a:cs typeface="Arial" pitchFamily="34" charset="0"/>
              </a:rPr>
              <a:t>APPLY</a:t>
            </a:r>
            <a:r>
              <a:rPr lang="en-GB" sz="2000" dirty="0" smtClean="0"/>
              <a:t> online</a:t>
            </a:r>
            <a:endParaRPr lang="en-GB" sz="2000" dirty="0"/>
          </a:p>
        </p:txBody>
      </p:sp>
      <p:sp>
        <p:nvSpPr>
          <p:cNvPr id="5" name="TextBox 4"/>
          <p:cNvSpPr txBox="1"/>
          <p:nvPr/>
        </p:nvSpPr>
        <p:spPr>
          <a:xfrm>
            <a:off x="3769057" y="4274024"/>
            <a:ext cx="2318455" cy="707886"/>
          </a:xfrm>
          <a:prstGeom prst="rect">
            <a:avLst/>
          </a:prstGeom>
          <a:noFill/>
        </p:spPr>
        <p:txBody>
          <a:bodyPr wrap="none" rtlCol="0">
            <a:spAutoFit/>
          </a:bodyPr>
          <a:lstStyle/>
          <a:p>
            <a:pPr algn="ctr"/>
            <a:r>
              <a:rPr lang="en-GB" sz="2000" dirty="0" smtClean="0">
                <a:latin typeface="Arial" pitchFamily="34" charset="0"/>
                <a:cs typeface="Arial" pitchFamily="34" charset="0"/>
              </a:rPr>
              <a:t>We </a:t>
            </a:r>
            <a:r>
              <a:rPr lang="en-GB" sz="2000" b="1" dirty="0" smtClean="0">
                <a:latin typeface="Arial" pitchFamily="34" charset="0"/>
                <a:cs typeface="Arial" pitchFamily="34" charset="0"/>
              </a:rPr>
              <a:t>ASSESS</a:t>
            </a:r>
            <a:r>
              <a:rPr lang="en-GB" sz="2000" dirty="0" smtClean="0">
                <a:latin typeface="Arial" pitchFamily="34" charset="0"/>
                <a:cs typeface="Arial" pitchFamily="34" charset="0"/>
              </a:rPr>
              <a:t> your </a:t>
            </a:r>
          </a:p>
          <a:p>
            <a:pPr algn="ctr"/>
            <a:r>
              <a:rPr lang="en-GB" sz="2000" dirty="0" smtClean="0">
                <a:latin typeface="Arial" pitchFamily="34" charset="0"/>
                <a:cs typeface="Arial" pitchFamily="34" charset="0"/>
              </a:rPr>
              <a:t>application</a:t>
            </a:r>
            <a:endParaRPr lang="en-GB" sz="2000" dirty="0">
              <a:latin typeface="Arial" pitchFamily="34" charset="0"/>
              <a:cs typeface="Arial" pitchFamily="34" charset="0"/>
            </a:endParaRPr>
          </a:p>
        </p:txBody>
      </p:sp>
      <p:sp>
        <p:nvSpPr>
          <p:cNvPr id="6" name="TextBox 5"/>
          <p:cNvSpPr txBox="1"/>
          <p:nvPr/>
        </p:nvSpPr>
        <p:spPr>
          <a:xfrm>
            <a:off x="6375779" y="1953906"/>
            <a:ext cx="1794787" cy="400110"/>
          </a:xfrm>
          <a:prstGeom prst="rect">
            <a:avLst/>
          </a:prstGeom>
          <a:noFill/>
        </p:spPr>
        <p:txBody>
          <a:bodyPr wrap="none" rtlCol="0">
            <a:spAutoFit/>
          </a:bodyPr>
          <a:lstStyle/>
          <a:p>
            <a:r>
              <a:rPr lang="en-GB" sz="2000" dirty="0" smtClean="0">
                <a:latin typeface="Arial" pitchFamily="34" charset="0"/>
                <a:cs typeface="Arial" pitchFamily="34" charset="0"/>
              </a:rPr>
              <a:t>You get </a:t>
            </a:r>
            <a:r>
              <a:rPr lang="en-GB" sz="2000" b="1" dirty="0" smtClean="0">
                <a:latin typeface="Arial" pitchFamily="34" charset="0"/>
                <a:cs typeface="Arial" pitchFamily="34" charset="0"/>
              </a:rPr>
              <a:t>PAID!</a:t>
            </a:r>
            <a:endParaRPr lang="en-GB" sz="2000" b="1" dirty="0">
              <a:latin typeface="Arial" pitchFamily="34" charset="0"/>
              <a:cs typeface="Arial" pitchFamily="34" charset="0"/>
            </a:endParaRPr>
          </a:p>
        </p:txBody>
      </p:sp>
      <p:cxnSp>
        <p:nvCxnSpPr>
          <p:cNvPr id="8" name="Straight Connector 7"/>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21023613">
            <a:off x="1489875" y="3094757"/>
            <a:ext cx="2052829" cy="1446550"/>
          </a:xfrm>
          <a:prstGeom prst="rect">
            <a:avLst/>
          </a:prstGeom>
          <a:noFill/>
        </p:spPr>
        <p:txBody>
          <a:bodyPr wrap="square" rtlCol="0">
            <a:spAutoFit/>
          </a:bodyPr>
          <a:lstStyle/>
          <a:p>
            <a:pPr algn="ctr"/>
            <a:r>
              <a:rPr lang="en-GB" sz="2200" b="1" dirty="0" smtClean="0">
                <a:solidFill>
                  <a:schemeClr val="bg1"/>
                </a:solidFill>
                <a:latin typeface="Arial" pitchFamily="34" charset="0"/>
                <a:cs typeface="Arial" pitchFamily="34" charset="0"/>
              </a:rPr>
              <a:t>How do you get your student finance?</a:t>
            </a:r>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
          <p:cNvSpPr>
            <a:spLocks noChangeArrowheads="1"/>
          </p:cNvSpPr>
          <p:nvPr/>
        </p:nvSpPr>
        <p:spPr bwMode="auto">
          <a:xfrm>
            <a:off x="0" y="1849438"/>
            <a:ext cx="9144000" cy="4092575"/>
          </a:xfrm>
          <a:prstGeom prst="rect">
            <a:avLst/>
          </a:prstGeom>
          <a:noFill/>
          <a:ln w="9525">
            <a:noFill/>
            <a:miter lim="800000"/>
            <a:headEnd/>
            <a:tailEnd/>
          </a:ln>
        </p:spPr>
        <p:txBody>
          <a:bodyPr anchor="ctr">
            <a:spAutoFit/>
          </a:bodyPr>
          <a:lstStyle/>
          <a:p>
            <a:pPr marL="539750" indent="-358775"/>
            <a:endParaRPr lang="en-US" sz="2000" dirty="0">
              <a:cs typeface="Arial" pitchFamily="34" charset="0"/>
            </a:endParaRPr>
          </a:p>
          <a:p>
            <a:pPr marL="539750" indent="-358775"/>
            <a:endParaRPr lang="en-US" sz="2000" b="1" dirty="0">
              <a:cs typeface="Arial" pitchFamily="34" charset="0"/>
            </a:endParaRPr>
          </a:p>
          <a:p>
            <a:pPr marL="539750" indent="-358775"/>
            <a:r>
              <a:rPr lang="en-US" sz="2000" b="1" dirty="0">
                <a:cs typeface="Arial" pitchFamily="34" charset="0"/>
              </a:rPr>
              <a:t>		</a:t>
            </a:r>
            <a:r>
              <a:rPr lang="en-US" sz="2000" dirty="0">
                <a:latin typeface="Arial" pitchFamily="34" charset="0"/>
                <a:cs typeface="Arial" pitchFamily="34" charset="0"/>
              </a:rPr>
              <a:t>a) </a:t>
            </a:r>
            <a:r>
              <a:rPr lang="en-US" sz="2000" dirty="0" smtClean="0">
                <a:latin typeface="Arial" pitchFamily="34" charset="0"/>
                <a:cs typeface="Arial" pitchFamily="34" charset="0"/>
              </a:rPr>
              <a:t>Call SFE and ask for an application form to be sent to you</a:t>
            </a:r>
            <a:endParaRPr lang="en-US" sz="2000" dirty="0">
              <a:latin typeface="Arial" pitchFamily="34" charset="0"/>
              <a:cs typeface="Arial" pitchFamily="34" charset="0"/>
            </a:endParaRPr>
          </a:p>
          <a:p>
            <a:pPr marL="539750" indent="-358775"/>
            <a:r>
              <a:rPr lang="en-US" sz="2000" dirty="0">
                <a:latin typeface="Arial" pitchFamily="34" charset="0"/>
                <a:cs typeface="Arial" pitchFamily="34" charset="0"/>
              </a:rPr>
              <a:t>		b) </a:t>
            </a:r>
            <a:r>
              <a:rPr lang="en-US" sz="2000" dirty="0" smtClean="0">
                <a:latin typeface="Arial" pitchFamily="34" charset="0"/>
                <a:cs typeface="Arial" pitchFamily="34" charset="0"/>
              </a:rPr>
              <a:t>Online @ www.gov.uk/studentfinance</a:t>
            </a:r>
            <a:endParaRPr lang="en-US" sz="2000" dirty="0">
              <a:latin typeface="Arial" pitchFamily="34" charset="0"/>
              <a:cs typeface="Arial" pitchFamily="34" charset="0"/>
            </a:endParaRPr>
          </a:p>
          <a:p>
            <a:pPr marL="539750" indent="-358775"/>
            <a:r>
              <a:rPr lang="en-US" sz="2000" dirty="0">
                <a:latin typeface="Arial" pitchFamily="34" charset="0"/>
                <a:cs typeface="Arial" pitchFamily="34" charset="0"/>
              </a:rPr>
              <a:t>		c) </a:t>
            </a:r>
            <a:r>
              <a:rPr lang="en-US" sz="2000" dirty="0" smtClean="0">
                <a:latin typeface="Arial" pitchFamily="34" charset="0"/>
                <a:cs typeface="Arial" pitchFamily="34" charset="0"/>
              </a:rPr>
              <a:t>Apply? I just thought the money would appear when I need it!</a:t>
            </a:r>
            <a:endParaRPr lang="en-US" sz="2000" dirty="0">
              <a:latin typeface="Arial" pitchFamily="34" charset="0"/>
              <a:cs typeface="Arial" pitchFamily="34" charset="0"/>
            </a:endParaRPr>
          </a:p>
          <a:p>
            <a:pPr marL="539750" indent="-358775"/>
            <a:endParaRPr lang="en-US" sz="2000" dirty="0">
              <a:cs typeface="Arial" pitchFamily="34" charset="0"/>
            </a:endParaRPr>
          </a:p>
          <a:p>
            <a:pPr marL="539750" indent="-358775"/>
            <a:endParaRPr lang="en-US" sz="2000" dirty="0">
              <a:cs typeface="Arial" pitchFamily="34" charset="0"/>
            </a:endParaRPr>
          </a:p>
          <a:p>
            <a:pPr marL="539750" indent="-358775"/>
            <a:endParaRPr lang="en-US" sz="2000" b="1" dirty="0">
              <a:cs typeface="Arial" pitchFamily="34" charset="0"/>
            </a:endParaRPr>
          </a:p>
          <a:p>
            <a:pPr marL="539750" indent="-358775"/>
            <a:endParaRPr lang="en-US" sz="2000" b="1" dirty="0">
              <a:cs typeface="Arial" pitchFamily="34" charset="0"/>
            </a:endParaRPr>
          </a:p>
          <a:p>
            <a:pPr marL="539750" indent="-358775"/>
            <a:r>
              <a:rPr lang="en-US" sz="2000" b="1" dirty="0">
                <a:cs typeface="Arial" pitchFamily="34" charset="0"/>
              </a:rPr>
              <a:t>		</a:t>
            </a:r>
            <a:r>
              <a:rPr lang="en-US" sz="2000" dirty="0">
                <a:latin typeface="Arial" pitchFamily="34" charset="0"/>
                <a:cs typeface="Arial" pitchFamily="34" charset="0"/>
              </a:rPr>
              <a:t>a) After you have started your course</a:t>
            </a:r>
          </a:p>
          <a:p>
            <a:pPr marL="539750" indent="-358775"/>
            <a:r>
              <a:rPr lang="en-US" sz="2000" dirty="0">
                <a:latin typeface="Arial" pitchFamily="34" charset="0"/>
                <a:cs typeface="Arial" pitchFamily="34" charset="0"/>
              </a:rPr>
              <a:t>		b) When you have a confirmed offer from a university or college</a:t>
            </a:r>
          </a:p>
          <a:p>
            <a:pPr marL="539750" indent="-358775"/>
            <a:r>
              <a:rPr lang="en-US" sz="2000" dirty="0">
                <a:latin typeface="Arial" pitchFamily="34" charset="0"/>
                <a:cs typeface="Arial" pitchFamily="34" charset="0"/>
              </a:rPr>
              <a:t>		c) As soon as possible</a:t>
            </a:r>
          </a:p>
          <a:p>
            <a:pPr marL="539750" indent="-358775"/>
            <a:endParaRPr lang="en-US" sz="2000" b="1" dirty="0">
              <a:cs typeface="Arial" pitchFamily="34" charset="0"/>
            </a:endParaRPr>
          </a:p>
        </p:txBody>
      </p:sp>
      <p:grpSp>
        <p:nvGrpSpPr>
          <p:cNvPr id="9" name="Group 39"/>
          <p:cNvGrpSpPr>
            <a:grpSpLocks/>
          </p:cNvGrpSpPr>
          <p:nvPr/>
        </p:nvGrpSpPr>
        <p:grpSpPr bwMode="auto">
          <a:xfrm>
            <a:off x="419100" y="2570163"/>
            <a:ext cx="7778750" cy="858837"/>
            <a:chOff x="387110" y="2554013"/>
            <a:chExt cx="7779428" cy="859004"/>
          </a:xfrm>
        </p:grpSpPr>
        <p:grpSp>
          <p:nvGrpSpPr>
            <p:cNvPr id="10" name="Group 11"/>
            <p:cNvGrpSpPr>
              <a:grpSpLocks/>
            </p:cNvGrpSpPr>
            <p:nvPr/>
          </p:nvGrpSpPr>
          <p:grpSpPr bwMode="auto">
            <a:xfrm>
              <a:off x="387110" y="2554013"/>
              <a:ext cx="7779428" cy="859004"/>
              <a:chOff x="302683" y="2893324"/>
              <a:chExt cx="7780313" cy="859395"/>
            </a:xfrm>
          </p:grpSpPr>
          <p:grpSp>
            <p:nvGrpSpPr>
              <p:cNvPr id="11" name="Group 32"/>
              <p:cNvGrpSpPr>
                <a:grpSpLocks/>
              </p:cNvGrpSpPr>
              <p:nvPr/>
            </p:nvGrpSpPr>
            <p:grpSpPr bwMode="auto">
              <a:xfrm>
                <a:off x="302683" y="2893324"/>
                <a:ext cx="7780313" cy="859395"/>
                <a:chOff x="282144" y="2026158"/>
                <a:chExt cx="7779446" cy="859310"/>
              </a:xfrm>
            </p:grpSpPr>
            <p:sp>
              <p:nvSpPr>
                <p:cNvPr id="37" name="Rounded Rectangle 36"/>
                <p:cNvSpPr/>
                <p:nvPr/>
              </p:nvSpPr>
              <p:spPr bwMode="auto">
                <a:xfrm>
                  <a:off x="596497" y="2026158"/>
                  <a:ext cx="7465093" cy="85931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8" name="Oval 37"/>
                <p:cNvSpPr/>
                <p:nvPr/>
              </p:nvSpPr>
              <p:spPr bwMode="auto">
                <a:xfrm>
                  <a:off x="282144" y="2026158"/>
                  <a:ext cx="860502" cy="859310"/>
                </a:xfrm>
                <a:prstGeom prst="ellipse">
                  <a:avLst/>
                </a:prstGeom>
                <a:solidFill>
                  <a:srgbClr val="317D2B"/>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7426"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7424" name="Rectangle 38"/>
            <p:cNvSpPr>
              <a:spLocks noChangeArrowheads="1"/>
            </p:cNvSpPr>
            <p:nvPr/>
          </p:nvSpPr>
          <p:spPr bwMode="auto">
            <a:xfrm>
              <a:off x="1386199" y="2790478"/>
              <a:ext cx="6432332" cy="400188"/>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b) </a:t>
              </a:r>
              <a:r>
                <a:rPr lang="en-US" sz="2000" dirty="0" smtClean="0">
                  <a:latin typeface="Arial" pitchFamily="34" charset="0"/>
                  <a:cs typeface="Arial" pitchFamily="34" charset="0"/>
                </a:rPr>
                <a:t>Online @ www.gov.uk/studentfinance</a:t>
              </a:r>
              <a:endParaRPr lang="en-GB" sz="2000" dirty="0">
                <a:latin typeface="Arial" pitchFamily="34" charset="0"/>
                <a:cs typeface="Arial" pitchFamily="34" charset="0"/>
              </a:endParaRPr>
            </a:p>
          </p:txBody>
        </p:sp>
      </p:grpSp>
      <p:grpSp>
        <p:nvGrpSpPr>
          <p:cNvPr id="2" name="Group 11"/>
          <p:cNvGrpSpPr>
            <a:grpSpLocks/>
          </p:cNvGrpSpPr>
          <p:nvPr/>
        </p:nvGrpSpPr>
        <p:grpSpPr bwMode="auto">
          <a:xfrm>
            <a:off x="423863" y="3754437"/>
            <a:ext cx="7742237" cy="818779"/>
            <a:chOff x="342616" y="2917423"/>
            <a:chExt cx="7742114" cy="819524"/>
          </a:xfrm>
        </p:grpSpPr>
        <p:grpSp>
          <p:nvGrpSpPr>
            <p:cNvPr id="3" name="Group 32"/>
            <p:cNvGrpSpPr>
              <a:grpSpLocks/>
            </p:cNvGrpSpPr>
            <p:nvPr/>
          </p:nvGrpSpPr>
          <p:grpSpPr bwMode="auto">
            <a:xfrm>
              <a:off x="342616" y="2917423"/>
              <a:ext cx="7742114" cy="819524"/>
              <a:chOff x="322073" y="2050255"/>
              <a:chExt cx="7741252" cy="819443"/>
            </a:xfrm>
          </p:grpSpPr>
          <p:sp>
            <p:nvSpPr>
              <p:cNvPr id="17" name="Rounded Rectangle 16"/>
              <p:cNvSpPr/>
              <p:nvPr/>
            </p:nvSpPr>
            <p:spPr bwMode="auto">
              <a:xfrm>
                <a:off x="596675" y="2055021"/>
                <a:ext cx="7466650" cy="815048"/>
              </a:xfrm>
              <a:prstGeom prst="roundRect">
                <a:avLst/>
              </a:prstGeom>
              <a:solidFill>
                <a:schemeClr val="bg1"/>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8" name="Oval 17"/>
              <p:cNvSpPr/>
              <p:nvPr/>
            </p:nvSpPr>
            <p:spPr bwMode="auto">
              <a:xfrm>
                <a:off x="322073" y="2050255"/>
                <a:ext cx="820633" cy="81981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7434" name="Rectangle 4"/>
            <p:cNvSpPr>
              <a:spLocks noChangeArrowheads="1"/>
            </p:cNvSpPr>
            <p:nvPr/>
          </p:nvSpPr>
          <p:spPr bwMode="auto">
            <a:xfrm>
              <a:off x="1305639" y="3125149"/>
              <a:ext cx="6424755" cy="400474"/>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When should you apply for your student finance?</a:t>
              </a:r>
            </a:p>
          </p:txBody>
        </p:sp>
      </p:grpSp>
      <p:grpSp>
        <p:nvGrpSpPr>
          <p:cNvPr id="4" name="Group 11"/>
          <p:cNvGrpSpPr>
            <a:grpSpLocks/>
          </p:cNvGrpSpPr>
          <p:nvPr/>
        </p:nvGrpSpPr>
        <p:grpSpPr bwMode="auto">
          <a:xfrm>
            <a:off x="423863" y="1592262"/>
            <a:ext cx="7742237" cy="818781"/>
            <a:chOff x="342616" y="2917423"/>
            <a:chExt cx="7742115" cy="819524"/>
          </a:xfrm>
        </p:grpSpPr>
        <p:grpSp>
          <p:nvGrpSpPr>
            <p:cNvPr id="5" name="Group 32"/>
            <p:cNvGrpSpPr>
              <a:grpSpLocks/>
            </p:cNvGrpSpPr>
            <p:nvPr/>
          </p:nvGrpSpPr>
          <p:grpSpPr bwMode="auto">
            <a:xfrm>
              <a:off x="342616" y="2917423"/>
              <a:ext cx="7742115" cy="819524"/>
              <a:chOff x="322073" y="2050255"/>
              <a:chExt cx="7741253" cy="819443"/>
            </a:xfrm>
          </p:grpSpPr>
          <p:sp>
            <p:nvSpPr>
              <p:cNvPr id="12" name="Rounded Rectangle 11"/>
              <p:cNvSpPr/>
              <p:nvPr/>
            </p:nvSpPr>
            <p:spPr bwMode="auto">
              <a:xfrm>
                <a:off x="596675" y="2055021"/>
                <a:ext cx="7466651" cy="815046"/>
              </a:xfrm>
              <a:prstGeom prst="roundRect">
                <a:avLst/>
              </a:prstGeom>
              <a:solidFill>
                <a:schemeClr val="bg1"/>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3" name="Oval 12"/>
              <p:cNvSpPr/>
              <p:nvPr/>
            </p:nvSpPr>
            <p:spPr bwMode="auto">
              <a:xfrm>
                <a:off x="322073" y="2050255"/>
                <a:ext cx="820633" cy="81981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7430" name="Rectangle 4"/>
            <p:cNvSpPr>
              <a:spLocks noChangeArrowheads="1"/>
            </p:cNvSpPr>
            <p:nvPr/>
          </p:nvSpPr>
          <p:spPr bwMode="auto">
            <a:xfrm>
              <a:off x="1251048" y="3125146"/>
              <a:ext cx="6719246" cy="400473"/>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What is the easiest way to apply for your student finance?</a:t>
              </a:r>
              <a:endParaRPr lang="en-GB" sz="2000" dirty="0">
                <a:latin typeface="Arial" pitchFamily="34" charset="0"/>
                <a:cs typeface="Arial" pitchFamily="34" charset="0"/>
              </a:endParaRPr>
            </a:p>
          </p:txBody>
        </p:sp>
      </p:grpSp>
      <p:grpSp>
        <p:nvGrpSpPr>
          <p:cNvPr id="6" name="Group 41"/>
          <p:cNvGrpSpPr>
            <a:grpSpLocks/>
          </p:cNvGrpSpPr>
          <p:nvPr/>
        </p:nvGrpSpPr>
        <p:grpSpPr bwMode="auto">
          <a:xfrm>
            <a:off x="428625" y="4708525"/>
            <a:ext cx="7721600" cy="858838"/>
            <a:chOff x="387110" y="2554013"/>
            <a:chExt cx="7721621" cy="859004"/>
          </a:xfrm>
        </p:grpSpPr>
        <p:grpSp>
          <p:nvGrpSpPr>
            <p:cNvPr id="7" name="Group 11"/>
            <p:cNvGrpSpPr>
              <a:grpSpLocks/>
            </p:cNvGrpSpPr>
            <p:nvPr/>
          </p:nvGrpSpPr>
          <p:grpSpPr bwMode="auto">
            <a:xfrm>
              <a:off x="387110" y="2554013"/>
              <a:ext cx="7721621" cy="859004"/>
              <a:chOff x="302683" y="2893324"/>
              <a:chExt cx="7722499" cy="859395"/>
            </a:xfrm>
          </p:grpSpPr>
          <p:grpSp>
            <p:nvGrpSpPr>
              <p:cNvPr id="8" name="Group 32"/>
              <p:cNvGrpSpPr>
                <a:grpSpLocks/>
              </p:cNvGrpSpPr>
              <p:nvPr/>
            </p:nvGrpSpPr>
            <p:grpSpPr bwMode="auto">
              <a:xfrm>
                <a:off x="302683" y="2893324"/>
                <a:ext cx="7722499" cy="859395"/>
                <a:chOff x="282144" y="2026158"/>
                <a:chExt cx="7721638" cy="859310"/>
              </a:xfrm>
            </p:grpSpPr>
            <p:sp>
              <p:nvSpPr>
                <p:cNvPr id="47" name="Rounded Rectangle 46"/>
                <p:cNvSpPr/>
                <p:nvPr/>
              </p:nvSpPr>
              <p:spPr bwMode="auto">
                <a:xfrm>
                  <a:off x="596471" y="2026158"/>
                  <a:ext cx="7407311" cy="85931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48" name="Oval 47"/>
                <p:cNvSpPr/>
                <p:nvPr/>
              </p:nvSpPr>
              <p:spPr bwMode="auto">
                <a:xfrm>
                  <a:off x="282144" y="2026158"/>
                  <a:ext cx="860429" cy="859310"/>
                </a:xfrm>
                <a:prstGeom prst="ellipse">
                  <a:avLst/>
                </a:prstGeom>
                <a:solidFill>
                  <a:srgbClr val="317D2B"/>
                </a:solidFill>
                <a:ln>
                  <a:solidFill>
                    <a:srgbClr val="317D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7420"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7418" name="Rectangle 43"/>
            <p:cNvSpPr>
              <a:spLocks noChangeArrowheads="1"/>
            </p:cNvSpPr>
            <p:nvPr/>
          </p:nvSpPr>
          <p:spPr bwMode="auto">
            <a:xfrm>
              <a:off x="1427135" y="2786446"/>
              <a:ext cx="6432332" cy="400187"/>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c) As soon as possible</a:t>
              </a:r>
              <a:endParaRPr lang="en-GB" sz="2000" dirty="0">
                <a:latin typeface="Arial" pitchFamily="34" charset="0"/>
                <a:cs typeface="Arial" pitchFamily="34" charset="0"/>
              </a:endParaRPr>
            </a:p>
          </p:txBody>
        </p:sp>
      </p:grpSp>
      <p:sp>
        <p:nvSpPr>
          <p:cNvPr id="30"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985F"/>
                </a:solidFill>
                <a:latin typeface="Arial" pitchFamily="34" charset="0"/>
                <a:cs typeface="Arial" pitchFamily="34" charset="0"/>
              </a:rPr>
              <a:t>HOW MUCH DO YOU KNOW?</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STUDENT FINANCE APPLICATIONS</a:t>
            </a:r>
            <a:endParaRPr lang="en-US" sz="2000" dirty="0">
              <a:latin typeface="Arial" pitchFamily="34" charset="0"/>
              <a:cs typeface="Arial"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365">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365">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365">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61925" y="1583227"/>
            <a:ext cx="8982075" cy="4321175"/>
          </a:xfrm>
          <a:prstGeom prst="rect">
            <a:avLst/>
          </a:prstGeom>
        </p:spPr>
        <p:txBody>
          <a:bodyPr/>
          <a:lstStyle/>
          <a:p>
            <a:pPr marL="432000" indent="-360000">
              <a:defRPr/>
            </a:pPr>
            <a:r>
              <a:rPr lang="en-GB" sz="2000" kern="0" dirty="0">
                <a:latin typeface="Arial" pitchFamily="34" charset="0"/>
                <a:ea typeface="ＭＳ Ｐゴシック" charset="0"/>
                <a:cs typeface="Arial" pitchFamily="34" charset="0"/>
              </a:rPr>
              <a:t>Each year thousands of students apply late for their finance </a:t>
            </a:r>
            <a:r>
              <a:rPr lang="en-GB" sz="2000" kern="0" dirty="0" smtClean="0">
                <a:latin typeface="Arial" pitchFamily="34" charset="0"/>
                <a:ea typeface="ＭＳ Ｐゴシック" charset="0"/>
                <a:cs typeface="Arial" pitchFamily="34" charset="0"/>
              </a:rPr>
              <a:t>and have no</a:t>
            </a:r>
          </a:p>
          <a:p>
            <a:pPr marL="432000" indent="-360000">
              <a:defRPr/>
            </a:pPr>
            <a:r>
              <a:rPr lang="en-GB" sz="2000" kern="0" dirty="0" smtClean="0">
                <a:latin typeface="Arial" pitchFamily="34" charset="0"/>
                <a:ea typeface="ＭＳ Ｐゴシック" charset="0"/>
                <a:cs typeface="Arial" pitchFamily="34" charset="0"/>
              </a:rPr>
              <a:t>way </a:t>
            </a:r>
            <a:r>
              <a:rPr lang="en-GB" sz="2000" kern="0" dirty="0">
                <a:latin typeface="Arial" pitchFamily="34" charset="0"/>
                <a:ea typeface="ＭＳ Ｐゴシック" charset="0"/>
                <a:cs typeface="Arial" pitchFamily="34" charset="0"/>
              </a:rPr>
              <a:t>to pay for their course or </a:t>
            </a:r>
            <a:r>
              <a:rPr lang="en-GB" sz="2000" kern="0" dirty="0" smtClean="0">
                <a:latin typeface="Arial" pitchFamily="34" charset="0"/>
                <a:ea typeface="ＭＳ Ｐゴシック" charset="0"/>
                <a:cs typeface="Arial" pitchFamily="34" charset="0"/>
              </a:rPr>
              <a:t>accommodation, </a:t>
            </a:r>
            <a:r>
              <a:rPr lang="en-GB" sz="2000" kern="0" dirty="0">
                <a:latin typeface="Arial" pitchFamily="34" charset="0"/>
                <a:ea typeface="ＭＳ Ｐゴシック" charset="0"/>
                <a:cs typeface="Arial" pitchFamily="34" charset="0"/>
              </a:rPr>
              <a:t>some even have to </a:t>
            </a:r>
            <a:r>
              <a:rPr lang="en-GB" sz="2000" kern="0" dirty="0" smtClean="0">
                <a:latin typeface="Arial" pitchFamily="34" charset="0"/>
                <a:ea typeface="ＭＳ Ｐゴシック" charset="0"/>
                <a:cs typeface="Arial" pitchFamily="34" charset="0"/>
              </a:rPr>
              <a:t>drop out</a:t>
            </a:r>
          </a:p>
          <a:p>
            <a:pPr marL="432000" indent="-360000">
              <a:defRPr/>
            </a:pPr>
            <a:r>
              <a:rPr lang="en-GB" sz="2000" kern="0" dirty="0" smtClean="0">
                <a:latin typeface="Arial" pitchFamily="34" charset="0"/>
                <a:ea typeface="ＭＳ Ｐゴシック" charset="0"/>
                <a:cs typeface="Arial" pitchFamily="34" charset="0"/>
              </a:rPr>
              <a:t>...don’t let that </a:t>
            </a:r>
            <a:r>
              <a:rPr lang="en-GB" sz="2000" kern="0" dirty="0">
                <a:latin typeface="Arial" pitchFamily="34" charset="0"/>
                <a:ea typeface="ＭＳ Ｐゴシック" charset="0"/>
                <a:cs typeface="Arial" pitchFamily="34" charset="0"/>
              </a:rPr>
              <a:t>be you!  </a:t>
            </a:r>
          </a:p>
          <a:p>
            <a:pPr marL="432000" indent="-360000" eaLnBrk="0" hangingPunct="0">
              <a:defRPr/>
            </a:pPr>
            <a:endParaRPr lang="en-GB" sz="2000" dirty="0">
              <a:latin typeface="Arial" pitchFamily="34" charset="0"/>
              <a:ea typeface="MS PGothic" pitchFamily="34" charset="-128"/>
              <a:cs typeface="Arial" pitchFamily="34" charset="0"/>
            </a:endParaRPr>
          </a:p>
          <a:p>
            <a:pPr marL="432000" indent="-360000" eaLnBrk="0" hangingPunct="0">
              <a:buFont typeface="Arial" pitchFamily="34" charset="0"/>
              <a:buChar char="•"/>
              <a:defRPr/>
            </a:pPr>
            <a:r>
              <a:rPr lang="en-GB" sz="2000" dirty="0">
                <a:latin typeface="Arial" pitchFamily="34" charset="0"/>
                <a:ea typeface="MS PGothic" pitchFamily="34" charset="-128"/>
                <a:cs typeface="Arial" pitchFamily="34" charset="0"/>
              </a:rPr>
              <a:t>Apply </a:t>
            </a:r>
            <a:r>
              <a:rPr lang="en-GB" sz="2000" dirty="0" smtClean="0">
                <a:latin typeface="Arial" pitchFamily="34" charset="0"/>
                <a:ea typeface="MS PGothic" pitchFamily="34" charset="-128"/>
                <a:cs typeface="Arial" pitchFamily="34" charset="0"/>
              </a:rPr>
              <a:t>online </a:t>
            </a:r>
            <a:r>
              <a:rPr lang="en-GB" sz="2000" dirty="0">
                <a:latin typeface="Arial" pitchFamily="34" charset="0"/>
                <a:ea typeface="MS PGothic" pitchFamily="34" charset="-128"/>
                <a:cs typeface="Arial" pitchFamily="34" charset="0"/>
              </a:rPr>
              <a:t>at </a:t>
            </a:r>
            <a:r>
              <a:rPr lang="en-GB" sz="2000" b="1" dirty="0" smtClean="0">
                <a:latin typeface="Arial" pitchFamily="34" charset="0"/>
                <a:ea typeface="MS PGothic" pitchFamily="34" charset="-128"/>
                <a:cs typeface="Arial" pitchFamily="34" charset="0"/>
              </a:rPr>
              <a:t>gov.uk/studentfinance*</a:t>
            </a:r>
          </a:p>
          <a:p>
            <a:pPr marL="432000" indent="-360000" eaLnBrk="0" hangingPunct="0">
              <a:buFont typeface="Arial" pitchFamily="34" charset="0"/>
              <a:buChar char="•"/>
              <a:defRPr/>
            </a:pPr>
            <a:endParaRPr lang="en-GB" sz="2000" b="1" dirty="0" smtClean="0">
              <a:latin typeface="Arial" pitchFamily="34" charset="0"/>
              <a:ea typeface="MS PGothic" pitchFamily="34" charset="-128"/>
              <a:cs typeface="Arial" pitchFamily="34" charset="0"/>
            </a:endParaRPr>
          </a:p>
          <a:p>
            <a:pPr marL="432000" indent="-360000" eaLnBrk="0" hangingPunct="0">
              <a:buFont typeface="Arial" pitchFamily="34" charset="0"/>
              <a:buChar char="•"/>
              <a:defRPr/>
            </a:pPr>
            <a:r>
              <a:rPr lang="en-GB" sz="2000" kern="0" dirty="0" smtClean="0">
                <a:latin typeface="Arial" pitchFamily="34" charset="0"/>
                <a:ea typeface="ＭＳ Ｐゴシック" charset="0"/>
                <a:cs typeface="Arial" pitchFamily="34" charset="0"/>
              </a:rPr>
              <a:t>Apply early</a:t>
            </a:r>
            <a:r>
              <a:rPr lang="en-GB" sz="2000" dirty="0" smtClean="0">
                <a:latin typeface="Arial" pitchFamily="34" charset="0"/>
                <a:ea typeface="MS PGothic" pitchFamily="34" charset="-128"/>
                <a:cs typeface="Arial" pitchFamily="34" charset="0"/>
              </a:rPr>
              <a:t> to make sure your student finance is ready for the start </a:t>
            </a:r>
          </a:p>
          <a:p>
            <a:pPr marL="432000" indent="-360000" eaLnBrk="0" hangingPunct="0">
              <a:defRPr/>
            </a:pPr>
            <a:r>
              <a:rPr lang="en-GB" sz="2000" dirty="0" smtClean="0">
                <a:latin typeface="Arial" pitchFamily="34" charset="0"/>
                <a:ea typeface="MS PGothic" pitchFamily="34" charset="-128"/>
                <a:cs typeface="Arial" pitchFamily="34" charset="0"/>
              </a:rPr>
              <a:t>	of your course.</a:t>
            </a:r>
            <a:endParaRPr lang="en-GB" sz="2000" kern="0" dirty="0" smtClean="0">
              <a:latin typeface="Arial" pitchFamily="34" charset="0"/>
              <a:ea typeface="ＭＳ Ｐゴシック" charset="0"/>
              <a:cs typeface="Arial" pitchFamily="34" charset="0"/>
            </a:endParaRPr>
          </a:p>
          <a:p>
            <a:pPr marL="432000" indent="-360000" eaLnBrk="0" hangingPunct="0">
              <a:defRPr/>
            </a:pPr>
            <a:endParaRPr lang="en-GB" sz="2000" kern="0" dirty="0">
              <a:latin typeface="Arial" pitchFamily="34" charset="0"/>
              <a:ea typeface="ＭＳ Ｐゴシック" charset="0"/>
              <a:cs typeface="Arial" pitchFamily="34" charset="0"/>
            </a:endParaRPr>
          </a:p>
          <a:p>
            <a:pPr marL="432000" indent="-360000">
              <a:buFontTx/>
              <a:buChar char="•"/>
              <a:defRPr/>
            </a:pPr>
            <a:r>
              <a:rPr lang="en-GB" sz="2000" kern="0" dirty="0">
                <a:latin typeface="Arial" pitchFamily="34" charset="0"/>
                <a:ea typeface="ＭＳ Ｐゴシック" charset="0"/>
                <a:cs typeface="Arial" pitchFamily="34" charset="0"/>
              </a:rPr>
              <a:t>You don’t need a confirmed place at university or college to </a:t>
            </a:r>
            <a:r>
              <a:rPr lang="en-GB" sz="2000" kern="0" dirty="0" smtClean="0">
                <a:latin typeface="Arial" pitchFamily="34" charset="0"/>
                <a:ea typeface="ＭＳ Ｐゴシック" charset="0"/>
                <a:cs typeface="Arial" pitchFamily="34" charset="0"/>
              </a:rPr>
              <a:t>apply.</a:t>
            </a:r>
            <a:endParaRPr lang="en-GB" sz="2000" kern="0" dirty="0">
              <a:latin typeface="Arial" pitchFamily="34" charset="0"/>
              <a:ea typeface="ＭＳ Ｐゴシック" charset="0"/>
              <a:cs typeface="Arial" pitchFamily="34" charset="0"/>
            </a:endParaRPr>
          </a:p>
          <a:p>
            <a:pPr marL="432000" indent="-360000">
              <a:defRPr/>
            </a:pPr>
            <a:endParaRPr lang="en-GB" sz="2000" kern="0" dirty="0">
              <a:latin typeface="Arial" pitchFamily="34" charset="0"/>
              <a:ea typeface="ＭＳ Ｐゴシック" charset="0"/>
              <a:cs typeface="Arial" pitchFamily="34" charset="0"/>
            </a:endParaRPr>
          </a:p>
          <a:p>
            <a:pPr marL="432000" indent="-360000">
              <a:buFont typeface="Arial" pitchFamily="34" charset="0"/>
              <a:buChar char="•"/>
              <a:defRPr/>
            </a:pPr>
            <a:r>
              <a:rPr lang="en-GB" sz="2000" kern="0" dirty="0">
                <a:latin typeface="Arial" pitchFamily="34" charset="0"/>
                <a:ea typeface="ＭＳ Ｐゴシック" charset="0"/>
                <a:cs typeface="Arial" pitchFamily="34" charset="0"/>
              </a:rPr>
              <a:t>Apply with your </a:t>
            </a:r>
            <a:r>
              <a:rPr lang="en-GB" sz="2000" kern="0" dirty="0" smtClean="0">
                <a:latin typeface="Arial" pitchFamily="34" charset="0"/>
                <a:ea typeface="ＭＳ Ｐゴシック" charset="0"/>
                <a:cs typeface="Arial" pitchFamily="34" charset="0"/>
              </a:rPr>
              <a:t>preferred </a:t>
            </a:r>
            <a:r>
              <a:rPr lang="en-GB" sz="2000" kern="0" dirty="0">
                <a:latin typeface="Arial" pitchFamily="34" charset="0"/>
                <a:ea typeface="ＭＳ Ｐゴシック" charset="0"/>
                <a:cs typeface="Arial" pitchFamily="34" charset="0"/>
              </a:rPr>
              <a:t>choice, you can change details later if </a:t>
            </a:r>
            <a:r>
              <a:rPr lang="en-GB" sz="2000" kern="0" dirty="0" smtClean="0">
                <a:latin typeface="Arial" pitchFamily="34" charset="0"/>
                <a:ea typeface="ＭＳ Ｐゴシック" charset="0"/>
                <a:cs typeface="Arial" pitchFamily="34" charset="0"/>
              </a:rPr>
              <a:t>required.</a:t>
            </a:r>
            <a:endParaRPr lang="en-GB" sz="2000" kern="0" dirty="0">
              <a:latin typeface="Arial" pitchFamily="34" charset="0"/>
              <a:ea typeface="ＭＳ Ｐゴシック" charset="0"/>
              <a:cs typeface="Arial" pitchFamily="34" charset="0"/>
            </a:endParaRPr>
          </a:p>
          <a:p>
            <a:pPr marL="432000" indent="-360000">
              <a:defRPr/>
            </a:pPr>
            <a:endParaRPr lang="en-GB" sz="2000" kern="0" dirty="0">
              <a:latin typeface="Arial" pitchFamily="34" charset="0"/>
              <a:ea typeface="ＭＳ Ｐゴシック" charset="0"/>
              <a:cs typeface="Arial" pitchFamily="34" charset="0"/>
            </a:endParaRPr>
          </a:p>
          <a:p>
            <a:pPr marL="432000" indent="-360000">
              <a:defRPr/>
            </a:pPr>
            <a:endParaRPr lang="en-US" sz="2000" kern="0" dirty="0">
              <a:latin typeface="Arial" pitchFamily="34" charset="0"/>
              <a:ea typeface="ＭＳ Ｐゴシック" charset="0"/>
              <a:cs typeface="Arial" pitchFamily="34" charset="0"/>
            </a:endParaRPr>
          </a:p>
          <a:p>
            <a:pPr marL="432000" indent="-360000">
              <a:buFontTx/>
              <a:buChar char="•"/>
              <a:defRPr/>
            </a:pPr>
            <a:endParaRPr lang="en-GB" sz="2000" kern="0" dirty="0">
              <a:latin typeface="Arial" pitchFamily="34" charset="0"/>
              <a:ea typeface="ＭＳ Ｐゴシック" charset="0"/>
              <a:cs typeface="Arial" pitchFamily="34" charset="0"/>
            </a:endParaRPr>
          </a:p>
          <a:p>
            <a:pPr marL="432000" indent="-360000">
              <a:buFontTx/>
              <a:buChar char="•"/>
              <a:defRPr/>
            </a:pPr>
            <a:endParaRPr lang="en-GB" sz="2000" kern="0" dirty="0">
              <a:latin typeface="Arial" pitchFamily="34" charset="0"/>
              <a:ea typeface="ＭＳ Ｐゴシック" charset="0"/>
              <a:cs typeface="Arial" pitchFamily="34" charset="0"/>
            </a:endParaRPr>
          </a:p>
          <a:p>
            <a:pPr marL="432000" indent="-360000">
              <a:buFontTx/>
              <a:buChar char="•"/>
              <a:defRPr/>
            </a:pPr>
            <a:endParaRPr lang="en-US" sz="2000" kern="0" dirty="0">
              <a:latin typeface="Arial" pitchFamily="34" charset="0"/>
              <a:ea typeface="ＭＳ Ｐゴシック" charset="0"/>
              <a:cs typeface="Arial" pitchFamily="34" charset="0"/>
            </a:endParaRPr>
          </a:p>
        </p:txBody>
      </p:sp>
      <p:sp>
        <p:nvSpPr>
          <p:cNvPr id="10"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STUDENT FINANCE APPLICATIONS</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KEY MESSAGE – APPLY EARLY</a:t>
            </a:r>
            <a:endParaRPr lang="en-US" sz="2000" dirty="0">
              <a:latin typeface="Arial" pitchFamily="34" charset="0"/>
              <a:cs typeface="Arial" pitchFamily="34" charset="0"/>
            </a:endParaRPr>
          </a:p>
        </p:txBody>
      </p:sp>
      <p:grpSp>
        <p:nvGrpSpPr>
          <p:cNvPr id="24" name="Group 23"/>
          <p:cNvGrpSpPr/>
          <p:nvPr/>
        </p:nvGrpSpPr>
        <p:grpSpPr>
          <a:xfrm>
            <a:off x="190457" y="5707575"/>
            <a:ext cx="8408691" cy="938401"/>
            <a:chOff x="190457" y="5707575"/>
            <a:chExt cx="8408691" cy="938401"/>
          </a:xfrm>
        </p:grpSpPr>
        <p:grpSp>
          <p:nvGrpSpPr>
            <p:cNvPr id="25" name="Group 20"/>
            <p:cNvGrpSpPr/>
            <p:nvPr/>
          </p:nvGrpSpPr>
          <p:grpSpPr>
            <a:xfrm>
              <a:off x="190457" y="5707575"/>
              <a:ext cx="8408691" cy="936113"/>
              <a:chOff x="-3388311" y="4698574"/>
              <a:chExt cx="8408691" cy="936113"/>
            </a:xfrm>
          </p:grpSpPr>
          <p:grpSp>
            <p:nvGrpSpPr>
              <p:cNvPr id="27" name="Group 18"/>
              <p:cNvGrpSpPr/>
              <p:nvPr/>
            </p:nvGrpSpPr>
            <p:grpSpPr>
              <a:xfrm>
                <a:off x="-3388311" y="4698574"/>
                <a:ext cx="8408691" cy="936113"/>
                <a:chOff x="-2631566" y="4162546"/>
                <a:chExt cx="8408691" cy="936113"/>
              </a:xfrm>
            </p:grpSpPr>
            <p:sp>
              <p:nvSpPr>
                <p:cNvPr id="29" name="Rounded Rectangle 28"/>
                <p:cNvSpPr/>
                <p:nvPr/>
              </p:nvSpPr>
              <p:spPr>
                <a:xfrm>
                  <a:off x="-2145476" y="4288212"/>
                  <a:ext cx="7922601" cy="705746"/>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3"/>
                <p:cNvPicPr>
                  <a:picLocks noChangeAspect="1" noChangeArrowheads="1"/>
                </p:cNvPicPr>
                <p:nvPr/>
              </p:nvPicPr>
              <p:blipFill>
                <a:blip r:embed="rId3">
                  <a:clrChange>
                    <a:clrFrom>
                      <a:srgbClr val="FFFFFF"/>
                    </a:clrFrom>
                    <a:clrTo>
                      <a:srgbClr val="FFFFFF">
                        <a:alpha val="0"/>
                      </a:srgbClr>
                    </a:clrTo>
                  </a:clrChange>
                </a:blip>
                <a:srcRect l="43006" t="37873" r="47763" b="45522"/>
                <a:stretch>
                  <a:fillRect/>
                </a:stretch>
              </p:blipFill>
              <p:spPr bwMode="auto">
                <a:xfrm>
                  <a:off x="-2631566" y="4162546"/>
                  <a:ext cx="925595" cy="936113"/>
                </a:xfrm>
                <a:prstGeom prst="rect">
                  <a:avLst/>
                </a:prstGeom>
                <a:noFill/>
                <a:ln w="9525">
                  <a:noFill/>
                  <a:miter lim="800000"/>
                  <a:headEnd/>
                  <a:tailEnd/>
                </a:ln>
                <a:effectLst/>
              </p:spPr>
            </p:pic>
          </p:grpSp>
          <p:sp>
            <p:nvSpPr>
              <p:cNvPr id="28" name="Rectangle 9"/>
              <p:cNvSpPr>
                <a:spLocks noChangeArrowheads="1"/>
              </p:cNvSpPr>
              <p:nvPr/>
            </p:nvSpPr>
            <p:spPr bwMode="auto">
              <a:xfrm>
                <a:off x="-2469597" y="4831834"/>
                <a:ext cx="7404204" cy="707886"/>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*The application window is usually open from Jan-May. You can     </a:t>
                </a:r>
              </a:p>
              <a:p>
                <a:r>
                  <a:rPr lang="en-GB" sz="2000" dirty="0" smtClean="0">
                    <a:latin typeface="Arial" pitchFamily="34" charset="0"/>
                    <a:cs typeface="Arial" pitchFamily="34" charset="0"/>
                  </a:rPr>
                  <a:t>  register on UCAS for updates and information from SFE.</a:t>
                </a:r>
              </a:p>
            </p:txBody>
          </p:sp>
        </p:grpSp>
        <p:sp>
          <p:nvSpPr>
            <p:cNvPr id="26" name="TextBox 25"/>
            <p:cNvSpPr txBox="1"/>
            <p:nvPr/>
          </p:nvSpPr>
          <p:spPr>
            <a:xfrm>
              <a:off x="486533"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1799624" y="5991637"/>
            <a:ext cx="6379195" cy="400110"/>
          </a:xfrm>
          <a:prstGeom prst="rect">
            <a:avLst/>
          </a:prstGeom>
          <a:solidFill>
            <a:schemeClr val="tx1"/>
          </a:solidFill>
          <a:ln w="9525">
            <a:noFill/>
            <a:miter lim="800000"/>
            <a:headEnd/>
            <a:tailEnd/>
          </a:ln>
        </p:spPr>
        <p:txBody>
          <a:bodyPr wrap="square">
            <a:spAutoFit/>
          </a:bodyPr>
          <a:lstStyle/>
          <a:p>
            <a:pPr algn="ctr"/>
            <a:r>
              <a:rPr lang="en-US" sz="2000" dirty="0">
                <a:solidFill>
                  <a:schemeClr val="bg1"/>
                </a:solidFill>
                <a:latin typeface="Arial" pitchFamily="34" charset="0"/>
                <a:cs typeface="Arial" pitchFamily="34" charset="0"/>
              </a:rPr>
              <a:t>www.gov.uk/studentfinance</a:t>
            </a:r>
            <a:endParaRPr lang="en-GB" sz="2000" dirty="0">
              <a:solidFill>
                <a:schemeClr val="bg1"/>
              </a:solidFill>
              <a:latin typeface="Arial" pitchFamily="34" charset="0"/>
              <a:cs typeface="Arial" pitchFamily="34" charset="0"/>
            </a:endParaRPr>
          </a:p>
        </p:txBody>
      </p:sp>
      <p:sp>
        <p:nvSpPr>
          <p:cNvPr id="5"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GOV.UK</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FOR MORE INFORMATION AND TO APPLY</a:t>
            </a:r>
            <a:endParaRPr lang="en-US" sz="2000" dirty="0">
              <a:latin typeface="Arial" pitchFamily="34" charset="0"/>
              <a:cs typeface="Arial" pitchFamily="34" charset="0"/>
            </a:endParaRPr>
          </a:p>
        </p:txBody>
      </p:sp>
      <p:pic>
        <p:nvPicPr>
          <p:cNvPr id="2" name="Picture 1">
            <a:hlinkClick r:id="rId3"/>
          </p:cNvPr>
          <p:cNvPicPr>
            <a:picLocks noChangeAspect="1"/>
          </p:cNvPicPr>
          <p:nvPr/>
        </p:nvPicPr>
        <p:blipFill>
          <a:blip r:embed="rId4"/>
          <a:stretch>
            <a:fillRect/>
          </a:stretch>
        </p:blipFill>
        <p:spPr>
          <a:xfrm>
            <a:off x="1820354" y="1278483"/>
            <a:ext cx="6341533" cy="4706933"/>
          </a:xfrm>
          <a:prstGeom prst="rect">
            <a:avLst/>
          </a:prstGeom>
          <a:ln w="19050" cmpd="sng">
            <a:solidFill>
              <a:schemeClr val="tx1"/>
            </a:solid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4"/>
          <p:cNvSpPr txBox="1">
            <a:spLocks noChangeArrowheads="1"/>
          </p:cNvSpPr>
          <p:nvPr/>
        </p:nvSpPr>
        <p:spPr bwMode="auto">
          <a:xfrm>
            <a:off x="1778000" y="361950"/>
            <a:ext cx="7113752" cy="815608"/>
          </a:xfrm>
          <a:prstGeom prst="rect">
            <a:avLst/>
          </a:prstGeom>
          <a:noFill/>
          <a:ln w="9525">
            <a:noFill/>
            <a:miter lim="800000"/>
            <a:headEnd/>
            <a:tailEnd/>
          </a:ln>
        </p:spPr>
        <p:txBody>
          <a:bodyPr wrap="square" lIns="0" tIns="0" rIns="0" bIns="0">
            <a:spAutoFit/>
          </a:bodyPr>
          <a:lstStyle/>
          <a:p>
            <a:pPr>
              <a:spcAft>
                <a:spcPts val="600"/>
              </a:spcAft>
            </a:pPr>
            <a:r>
              <a:rPr lang="en-US" sz="2800" dirty="0" smtClean="0">
                <a:solidFill>
                  <a:srgbClr val="00985F"/>
                </a:solidFill>
                <a:latin typeface="Arial" pitchFamily="34" charset="0"/>
                <a:cs typeface="Arial" pitchFamily="34" charset="0"/>
              </a:rPr>
              <a:t>SFE ONLINE</a:t>
            </a:r>
            <a:endParaRPr lang="en-US" sz="2800" dirty="0">
              <a:solidFill>
                <a:srgbClr val="00985F"/>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FOR MORE INFORMATION AND RESOURCES</a:t>
            </a:r>
            <a:endParaRPr lang="en-US" sz="2000" dirty="0">
              <a:latin typeface="Arial" pitchFamily="34" charset="0"/>
              <a:cs typeface="Arial" pitchFamily="34" charset="0"/>
            </a:endParaRPr>
          </a:p>
        </p:txBody>
      </p:sp>
      <p:pic>
        <p:nvPicPr>
          <p:cNvPr id="2" name="Picture 1">
            <a:hlinkClick r:id="rId3"/>
          </p:cNvPr>
          <p:cNvPicPr>
            <a:picLocks noChangeAspect="1"/>
          </p:cNvPicPr>
          <p:nvPr/>
        </p:nvPicPr>
        <p:blipFill>
          <a:blip r:embed="rId4"/>
          <a:stretch>
            <a:fillRect/>
          </a:stretch>
        </p:blipFill>
        <p:spPr>
          <a:xfrm>
            <a:off x="1803401" y="1262479"/>
            <a:ext cx="5427132" cy="5360474"/>
          </a:xfrm>
          <a:prstGeom prst="rect">
            <a:avLst/>
          </a:prstGeom>
          <a:ln w="19050" cmpd="sng">
            <a:solidFill>
              <a:schemeClr val="tx1"/>
            </a:solidFill>
          </a:ln>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sp>
        <p:nvSpPr>
          <p:cNvPr id="5" name="Rectangle 1"/>
          <p:cNvSpPr>
            <a:spLocks noChangeArrowheads="1"/>
          </p:cNvSpPr>
          <p:nvPr/>
        </p:nvSpPr>
        <p:spPr bwMode="auto">
          <a:xfrm>
            <a:off x="138113" y="1524000"/>
            <a:ext cx="8391525" cy="4093428"/>
          </a:xfrm>
          <a:prstGeom prst="rect">
            <a:avLst/>
          </a:prstGeom>
          <a:noFill/>
          <a:ln w="9525">
            <a:noFill/>
            <a:miter lim="800000"/>
            <a:headEnd/>
            <a:tailEnd/>
          </a:ln>
        </p:spPr>
        <p:txBody>
          <a:bodyPr wrap="square" anchor="ctr">
            <a:spAutoFit/>
          </a:bodyPr>
          <a:lstStyle/>
          <a:p>
            <a:pPr marL="431800" indent="-358775"/>
            <a:r>
              <a:rPr lang="en-US" sz="2000" dirty="0" smtClean="0">
                <a:latin typeface="Arial" pitchFamily="34" charset="0"/>
                <a:ea typeface="Times New Roman" pitchFamily="18" charset="0"/>
                <a:cs typeface="Arial" pitchFamily="34" charset="0"/>
              </a:rPr>
              <a:t>Student Finance England (SFE) provides financial support on behalf of </a:t>
            </a:r>
          </a:p>
          <a:p>
            <a:pPr marL="431800" indent="-358775"/>
            <a:r>
              <a:rPr lang="en-US" sz="2000" dirty="0" smtClean="0">
                <a:latin typeface="Arial" pitchFamily="34" charset="0"/>
                <a:ea typeface="Times New Roman" pitchFamily="18" charset="0"/>
                <a:cs typeface="Arial" pitchFamily="34" charset="0"/>
              </a:rPr>
              <a:t>the UK Government to students from England entering higher education </a:t>
            </a:r>
          </a:p>
          <a:p>
            <a:pPr marL="431800" indent="-358775"/>
            <a:r>
              <a:rPr lang="en-US" sz="2000" dirty="0" smtClean="0">
                <a:latin typeface="Arial" pitchFamily="34" charset="0"/>
                <a:ea typeface="Times New Roman" pitchFamily="18" charset="0"/>
                <a:cs typeface="Arial" pitchFamily="34" charset="0"/>
              </a:rPr>
              <a:t>in the UK.  </a:t>
            </a:r>
          </a:p>
          <a:p>
            <a:pPr marL="431800" indent="-358775">
              <a:buFont typeface="Arial" pitchFamily="34" charset="0"/>
              <a:buChar char="•"/>
            </a:pPr>
            <a:endParaRPr lang="en-US" sz="2000" dirty="0">
              <a:latin typeface="Arial" pitchFamily="34" charset="0"/>
              <a:ea typeface="Times New Roman" pitchFamily="18" charset="0"/>
              <a:cs typeface="Arial" pitchFamily="34" charset="0"/>
            </a:endParaRPr>
          </a:p>
          <a:p>
            <a:pPr marL="431800" indent="-358775">
              <a:buFont typeface="Arial" pitchFamily="34" charset="0"/>
              <a:buChar char="•"/>
            </a:pPr>
            <a:r>
              <a:rPr lang="en-GB" sz="2000" dirty="0">
                <a:latin typeface="Arial" pitchFamily="34" charset="0"/>
                <a:ea typeface="Times New Roman" pitchFamily="18" charset="0"/>
                <a:cs typeface="Arial" pitchFamily="34" charset="0"/>
              </a:rPr>
              <a:t>The two main costs </a:t>
            </a:r>
            <a:r>
              <a:rPr lang="en-GB" sz="2000" dirty="0" smtClean="0">
                <a:latin typeface="Arial" pitchFamily="34" charset="0"/>
                <a:ea typeface="Times New Roman" pitchFamily="18" charset="0"/>
                <a:cs typeface="Arial" pitchFamily="34" charset="0"/>
              </a:rPr>
              <a:t>you’ll </a:t>
            </a:r>
            <a:r>
              <a:rPr lang="en-GB" sz="2000" dirty="0">
                <a:latin typeface="Arial" pitchFamily="34" charset="0"/>
                <a:ea typeface="Times New Roman" pitchFamily="18" charset="0"/>
                <a:cs typeface="Arial" pitchFamily="34" charset="0"/>
              </a:rPr>
              <a:t>have while studying </a:t>
            </a:r>
            <a:r>
              <a:rPr lang="en-GB" sz="2000" dirty="0" smtClean="0">
                <a:latin typeface="Arial" pitchFamily="34" charset="0"/>
                <a:ea typeface="Times New Roman" pitchFamily="18" charset="0"/>
                <a:cs typeface="Arial" pitchFamily="34" charset="0"/>
              </a:rPr>
              <a:t>are tuition </a:t>
            </a:r>
            <a:r>
              <a:rPr lang="en-GB" sz="2000" dirty="0">
                <a:latin typeface="Arial" pitchFamily="34" charset="0"/>
                <a:ea typeface="Times New Roman" pitchFamily="18" charset="0"/>
                <a:cs typeface="Arial" pitchFamily="34" charset="0"/>
              </a:rPr>
              <a:t>fees and </a:t>
            </a:r>
            <a:endParaRPr lang="en-GB" sz="2000" dirty="0" smtClean="0">
              <a:latin typeface="Arial" pitchFamily="34" charset="0"/>
              <a:ea typeface="Times New Roman" pitchFamily="18" charset="0"/>
              <a:cs typeface="Arial" pitchFamily="34" charset="0"/>
            </a:endParaRPr>
          </a:p>
          <a:p>
            <a:pPr marL="431800" indent="-358775"/>
            <a:r>
              <a:rPr lang="en-GB" sz="2000" dirty="0" smtClean="0">
                <a:latin typeface="Arial" pitchFamily="34" charset="0"/>
                <a:ea typeface="Times New Roman" pitchFamily="18" charset="0"/>
                <a:cs typeface="Arial" pitchFamily="34" charset="0"/>
              </a:rPr>
              <a:t>	living costs.</a:t>
            </a:r>
            <a:endParaRPr lang="en-GB" sz="2000" dirty="0">
              <a:latin typeface="Arial" pitchFamily="34" charset="0"/>
              <a:ea typeface="Times New Roman" pitchFamily="18" charset="0"/>
              <a:cs typeface="Arial" pitchFamily="34" charset="0"/>
            </a:endParaRPr>
          </a:p>
          <a:p>
            <a:pPr marL="431800" indent="-358775">
              <a:buFont typeface="Arial" pitchFamily="34" charset="0"/>
              <a:buChar char="•"/>
            </a:pPr>
            <a:endParaRPr lang="en-GB" sz="2000" dirty="0">
              <a:latin typeface="Arial" pitchFamily="34" charset="0"/>
              <a:ea typeface="Times New Roman" pitchFamily="18" charset="0"/>
              <a:cs typeface="Arial" pitchFamily="34" charset="0"/>
            </a:endParaRPr>
          </a:p>
          <a:p>
            <a:pPr marL="431800" indent="-358775">
              <a:buFont typeface="Arial" pitchFamily="34" charset="0"/>
              <a:buChar char="•"/>
            </a:pPr>
            <a:r>
              <a:rPr lang="en-GB" sz="2000" b="1" dirty="0" smtClean="0">
                <a:latin typeface="Arial" pitchFamily="34" charset="0"/>
                <a:ea typeface="Times New Roman" pitchFamily="18" charset="0"/>
                <a:cs typeface="Arial" pitchFamily="34" charset="0"/>
              </a:rPr>
              <a:t>There’s student finance </a:t>
            </a:r>
            <a:r>
              <a:rPr lang="en-GB" sz="2000" b="1" dirty="0">
                <a:latin typeface="Arial" pitchFamily="34" charset="0"/>
                <a:ea typeface="Times New Roman" pitchFamily="18" charset="0"/>
                <a:cs typeface="Arial" pitchFamily="34" charset="0"/>
              </a:rPr>
              <a:t>available to help </a:t>
            </a:r>
            <a:r>
              <a:rPr lang="en-GB" sz="2000" b="1" dirty="0" smtClean="0">
                <a:latin typeface="Arial" pitchFamily="34" charset="0"/>
                <a:ea typeface="Times New Roman" pitchFamily="18" charset="0"/>
                <a:cs typeface="Arial" pitchFamily="34" charset="0"/>
              </a:rPr>
              <a:t>students </a:t>
            </a:r>
            <a:r>
              <a:rPr lang="en-GB" sz="2000" b="1" dirty="0">
                <a:latin typeface="Arial" pitchFamily="34" charset="0"/>
                <a:ea typeface="Times New Roman" pitchFamily="18" charset="0"/>
                <a:cs typeface="Arial" pitchFamily="34" charset="0"/>
              </a:rPr>
              <a:t>with </a:t>
            </a:r>
            <a:r>
              <a:rPr lang="en-GB" sz="2000" b="1" dirty="0" smtClean="0">
                <a:latin typeface="Arial" pitchFamily="34" charset="0"/>
                <a:ea typeface="Times New Roman" pitchFamily="18" charset="0"/>
                <a:cs typeface="Arial" pitchFamily="34" charset="0"/>
              </a:rPr>
              <a:t>both*. </a:t>
            </a:r>
            <a:endParaRPr lang="en-GB" sz="2000" b="1" dirty="0">
              <a:latin typeface="Arial" pitchFamily="34" charset="0"/>
              <a:ea typeface="Times New Roman" pitchFamily="18" charset="0"/>
              <a:cs typeface="Arial" pitchFamily="34" charset="0"/>
            </a:endParaRPr>
          </a:p>
          <a:p>
            <a:pPr marL="431800" indent="-358775" eaLnBrk="0" hangingPunct="0">
              <a:buFont typeface="Arial" pitchFamily="34" charset="0"/>
              <a:buChar char="•"/>
            </a:pPr>
            <a:endParaRPr lang="en-US" sz="2000" dirty="0">
              <a:latin typeface="Arial" pitchFamily="34" charset="0"/>
              <a:ea typeface="Calibri" pitchFamily="34" charset="0"/>
              <a:cs typeface="Arial" pitchFamily="34" charset="0"/>
            </a:endParaRPr>
          </a:p>
          <a:p>
            <a:pPr marL="431800" indent="-358775" eaLnBrk="0" hangingPunct="0">
              <a:buFont typeface="Arial" pitchFamily="34" charset="0"/>
              <a:buChar char="•"/>
            </a:pPr>
            <a:r>
              <a:rPr lang="en-US" sz="2000" dirty="0">
                <a:latin typeface="Arial" pitchFamily="34" charset="0"/>
                <a:ea typeface="Calibri" pitchFamily="34" charset="0"/>
                <a:cs typeface="Arial" pitchFamily="34" charset="0"/>
              </a:rPr>
              <a:t>Depending on </a:t>
            </a:r>
            <a:r>
              <a:rPr lang="en-US" sz="2000" dirty="0" smtClean="0">
                <a:latin typeface="Arial" pitchFamily="34" charset="0"/>
                <a:ea typeface="Calibri" pitchFamily="34" charset="0"/>
                <a:cs typeface="Arial" pitchFamily="34" charset="0"/>
              </a:rPr>
              <a:t>your </a:t>
            </a:r>
            <a:r>
              <a:rPr lang="en-US" sz="2000" dirty="0">
                <a:latin typeface="Arial" pitchFamily="34" charset="0"/>
                <a:ea typeface="Calibri" pitchFamily="34" charset="0"/>
                <a:cs typeface="Arial" pitchFamily="34" charset="0"/>
              </a:rPr>
              <a:t>circumstances, course and </a:t>
            </a:r>
            <a:r>
              <a:rPr lang="en-US" sz="2000" dirty="0" smtClean="0">
                <a:latin typeface="Arial" pitchFamily="34" charset="0"/>
                <a:ea typeface="Calibri" pitchFamily="34" charset="0"/>
                <a:cs typeface="Arial" pitchFamily="34" charset="0"/>
              </a:rPr>
              <a:t>where you </a:t>
            </a:r>
            <a:r>
              <a:rPr lang="en-US" sz="2000" dirty="0">
                <a:latin typeface="Arial" pitchFamily="34" charset="0"/>
                <a:ea typeface="Calibri" pitchFamily="34" charset="0"/>
                <a:cs typeface="Arial" pitchFamily="34" charset="0"/>
              </a:rPr>
              <a:t>study, </a:t>
            </a:r>
            <a:endParaRPr lang="en-US" sz="2000" dirty="0" smtClean="0">
              <a:latin typeface="Arial" pitchFamily="34" charset="0"/>
              <a:ea typeface="Calibri" pitchFamily="34" charset="0"/>
              <a:cs typeface="Arial" pitchFamily="34" charset="0"/>
            </a:endParaRPr>
          </a:p>
          <a:p>
            <a:pPr marL="431800" indent="-358775" eaLnBrk="0" hangingPunct="0"/>
            <a:r>
              <a:rPr lang="en-US" sz="2000" dirty="0" smtClean="0">
                <a:latin typeface="Arial" pitchFamily="34" charset="0"/>
                <a:ea typeface="Calibri" pitchFamily="34" charset="0"/>
                <a:cs typeface="Arial" pitchFamily="34" charset="0"/>
              </a:rPr>
              <a:t>	you may be able to get a range of financial help and support.</a:t>
            </a:r>
          </a:p>
          <a:p>
            <a:pPr marL="431800" indent="-358775" eaLnBrk="0" hangingPunct="0">
              <a:buFont typeface="Arial" pitchFamily="34" charset="0"/>
              <a:buChar char="•"/>
            </a:pPr>
            <a:endParaRPr lang="en-US" sz="2000" dirty="0">
              <a:latin typeface="Arial" pitchFamily="34" charset="0"/>
              <a:ea typeface="Calibri" pitchFamily="34" charset="0"/>
              <a:cs typeface="Arial" pitchFamily="34" charset="0"/>
            </a:endParaRPr>
          </a:p>
          <a:p>
            <a:pPr marL="431800" indent="-358775" eaLnBrk="0" hangingPunct="0"/>
            <a:endParaRPr lang="en-US" sz="2000" dirty="0">
              <a:latin typeface="Arial" pitchFamily="34" charset="0"/>
              <a:ea typeface="Calibri" pitchFamily="34" charset="0"/>
              <a:cs typeface="Arial" pitchFamily="34" charset="0"/>
            </a:endParaRPr>
          </a:p>
        </p:txBody>
      </p:sp>
      <p:grpSp>
        <p:nvGrpSpPr>
          <p:cNvPr id="37" name="Group 36"/>
          <p:cNvGrpSpPr/>
          <p:nvPr/>
        </p:nvGrpSpPr>
        <p:grpSpPr>
          <a:xfrm>
            <a:off x="170459" y="5704765"/>
            <a:ext cx="8759215" cy="962171"/>
            <a:chOff x="170459" y="5704765"/>
            <a:chExt cx="8759215" cy="962171"/>
          </a:xfrm>
        </p:grpSpPr>
        <p:grpSp>
          <p:nvGrpSpPr>
            <p:cNvPr id="36" name="Group 35"/>
            <p:cNvGrpSpPr/>
            <p:nvPr/>
          </p:nvGrpSpPr>
          <p:grpSpPr>
            <a:xfrm>
              <a:off x="170459" y="5704765"/>
              <a:ext cx="8759215" cy="962171"/>
              <a:chOff x="211403" y="5704765"/>
              <a:chExt cx="8759215" cy="962171"/>
            </a:xfrm>
          </p:grpSpPr>
          <p:sp>
            <p:nvSpPr>
              <p:cNvPr id="11" name="Rounded Rectangle 10"/>
              <p:cNvSpPr/>
              <p:nvPr/>
            </p:nvSpPr>
            <p:spPr>
              <a:xfrm>
                <a:off x="556204" y="5800299"/>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p:cNvGrpSpPr/>
              <p:nvPr/>
            </p:nvGrpSpPr>
            <p:grpSpPr>
              <a:xfrm>
                <a:off x="211403" y="5704765"/>
                <a:ext cx="962171" cy="962171"/>
                <a:chOff x="-1097209" y="5760791"/>
                <a:chExt cx="1023445" cy="1023445"/>
              </a:xfrm>
            </p:grpSpPr>
            <p:pic>
              <p:nvPicPr>
                <p:cNvPr id="13" name="Picture 3" descr="C:\Users\rutterb\Desktop\1516 Templates &amp; Graphics\blue cog.png"/>
                <p:cNvPicPr>
                  <a:picLocks noChangeAspect="1" noChangeArrowheads="1"/>
                </p:cNvPicPr>
                <p:nvPr/>
              </p:nvPicPr>
              <p:blipFill>
                <a:blip r:embed="rId3"/>
                <a:srcRect/>
                <a:stretch>
                  <a:fillRect/>
                </a:stretch>
              </p:blipFill>
              <p:spPr bwMode="auto">
                <a:xfrm rot="21059893">
                  <a:off x="-1097209" y="5760791"/>
                  <a:ext cx="1023445" cy="1023445"/>
                </a:xfrm>
                <a:prstGeom prst="rect">
                  <a:avLst/>
                </a:prstGeom>
                <a:noFill/>
              </p:spPr>
            </p:pic>
            <p:sp>
              <p:nvSpPr>
                <p:cNvPr id="10" name="TextBox 9"/>
                <p:cNvSpPr txBox="1"/>
                <p:nvPr/>
              </p:nvSpPr>
              <p:spPr>
                <a:xfrm>
                  <a:off x="-748168" y="5782804"/>
                  <a:ext cx="378228"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grpSp>
        <p:sp>
          <p:nvSpPr>
            <p:cNvPr id="8" name="Rectangle 15"/>
            <p:cNvSpPr>
              <a:spLocks noChangeArrowheads="1"/>
            </p:cNvSpPr>
            <p:nvPr/>
          </p:nvSpPr>
          <p:spPr bwMode="auto">
            <a:xfrm>
              <a:off x="1053086" y="5833532"/>
              <a:ext cx="7654184" cy="692497"/>
            </a:xfrm>
            <a:prstGeom prst="rect">
              <a:avLst/>
            </a:prstGeom>
            <a:noFill/>
            <a:ln w="9525">
              <a:noFill/>
              <a:miter lim="800000"/>
              <a:headEnd/>
              <a:tailEnd/>
            </a:ln>
          </p:spPr>
          <p:txBody>
            <a:bodyPr wrap="square">
              <a:spAutoFit/>
            </a:bodyPr>
            <a:lstStyle/>
            <a:p>
              <a:pPr marL="412750" indent="-341313"/>
              <a:r>
                <a:rPr lang="en-GB" sz="2000" dirty="0" smtClean="0">
                  <a:latin typeface="Arial" pitchFamily="34" charset="0"/>
                  <a:cs typeface="Arial" pitchFamily="34" charset="0"/>
                </a:rPr>
                <a:t>*</a:t>
              </a:r>
              <a:r>
                <a:rPr lang="en-GB" sz="1900" dirty="0" smtClean="0">
                  <a:latin typeface="Arial" pitchFamily="34" charset="0"/>
                  <a:cs typeface="Arial" pitchFamily="34" charset="0"/>
                </a:rPr>
                <a:t>Full-time students only - part-time students can get tuition fee and</a:t>
              </a:r>
            </a:p>
            <a:p>
              <a:pPr marL="412750" indent="-341313"/>
              <a:r>
                <a:rPr lang="en-GB" sz="1900" dirty="0" smtClean="0">
                  <a:latin typeface="Arial" pitchFamily="34" charset="0"/>
                  <a:cs typeface="Arial" pitchFamily="34" charset="0"/>
                </a:rPr>
                <a:t>DSA support from SFE.</a:t>
              </a:r>
            </a:p>
          </p:txBody>
        </p:sp>
      </p:grpSp>
      <p:sp>
        <p:nvSpPr>
          <p:cNvPr id="38" name="TextBox 14"/>
          <p:cNvSpPr txBox="1">
            <a:spLocks noChangeArrowheads="1"/>
          </p:cNvSpPr>
          <p:nvPr/>
        </p:nvSpPr>
        <p:spPr bwMode="auto">
          <a:xfrm>
            <a:off x="1778000" y="361950"/>
            <a:ext cx="5754688" cy="81560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STUDENT FINANCE ENGLAND</a:t>
            </a:r>
            <a:endParaRPr lang="en-US" sz="2800" dirty="0">
              <a:solidFill>
                <a:srgbClr val="0070C0"/>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INTRODUCTION</a:t>
            </a:r>
            <a:endParaRPr lang="en-US" sz="2000" dirty="0">
              <a:latin typeface="Arial" pitchFamily="34" charset="0"/>
              <a:cs typeface="Arial"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9" end="9"/>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1630" y="382136"/>
            <a:ext cx="6059606" cy="907941"/>
          </a:xfrm>
          <a:prstGeom prst="rect">
            <a:avLst/>
          </a:prstGeom>
        </p:spPr>
        <p:txBody>
          <a:bodyPr wrap="square">
            <a:spAutoFit/>
          </a:bodyPr>
          <a:lstStyle/>
          <a:p>
            <a:pPr>
              <a:spcAft>
                <a:spcPts val="600"/>
              </a:spcAft>
            </a:pPr>
            <a:r>
              <a:rPr lang="en-US" sz="2800" dirty="0" smtClean="0">
                <a:solidFill>
                  <a:srgbClr val="00B050"/>
                </a:solidFill>
                <a:latin typeface="Arial" pitchFamily="34" charset="0"/>
                <a:cs typeface="Arial" pitchFamily="34" charset="0"/>
              </a:rPr>
              <a:t>SUPPORTING AN APPLICATION</a:t>
            </a:r>
          </a:p>
          <a:p>
            <a:pPr>
              <a:spcAft>
                <a:spcPts val="600"/>
              </a:spcAft>
            </a:pPr>
            <a:r>
              <a:rPr lang="en-US" sz="2000" dirty="0" smtClean="0">
                <a:latin typeface="Arial" pitchFamily="34" charset="0"/>
                <a:cs typeface="Arial" pitchFamily="34" charset="0"/>
              </a:rPr>
              <a:t>HOUSEHOLD INCOME</a:t>
            </a:r>
            <a:endParaRPr lang="en-US" sz="2000" dirty="0">
              <a:latin typeface="Arial" pitchFamily="34" charset="0"/>
              <a:cs typeface="Arial" pitchFamily="34" charset="0"/>
            </a:endParaRPr>
          </a:p>
        </p:txBody>
      </p:sp>
      <p:sp>
        <p:nvSpPr>
          <p:cNvPr id="3" name="Rectangle 2"/>
          <p:cNvSpPr/>
          <p:nvPr/>
        </p:nvSpPr>
        <p:spPr>
          <a:xfrm>
            <a:off x="313899" y="1460312"/>
            <a:ext cx="8407020" cy="4524315"/>
          </a:xfrm>
          <a:prstGeom prst="rect">
            <a:avLst/>
          </a:prstGeom>
        </p:spPr>
        <p:txBody>
          <a:bodyPr wrap="square">
            <a:spAutoFit/>
          </a:bodyPr>
          <a:lstStyle/>
          <a:p>
            <a:pPr marL="431800" indent="-358775" eaLnBrk="0" hangingPunct="0">
              <a:tabLst>
                <a:tab pos="457200" algn="l"/>
              </a:tabLst>
            </a:pPr>
            <a:r>
              <a:rPr lang="en-GB" sz="1750" dirty="0" smtClean="0">
                <a:solidFill>
                  <a:srgbClr val="000000"/>
                </a:solidFill>
                <a:latin typeface="Arial" pitchFamily="34" charset="0"/>
                <a:cs typeface="Arial" pitchFamily="34" charset="0"/>
              </a:rPr>
              <a:t>If you’re supporting an application for student finance that depends on</a:t>
            </a:r>
          </a:p>
          <a:p>
            <a:pPr marL="431800" indent="-358775" eaLnBrk="0" hangingPunct="0">
              <a:tabLst>
                <a:tab pos="457200" algn="l"/>
              </a:tabLst>
            </a:pPr>
            <a:r>
              <a:rPr lang="en-GB" sz="1750" dirty="0" smtClean="0">
                <a:solidFill>
                  <a:srgbClr val="000000"/>
                </a:solidFill>
                <a:latin typeface="Arial" pitchFamily="34" charset="0"/>
                <a:cs typeface="Arial" pitchFamily="34" charset="0"/>
              </a:rPr>
              <a:t>household income, SFE will need details of your taxable income and National</a:t>
            </a:r>
          </a:p>
          <a:p>
            <a:pPr marL="431800" indent="-358775" eaLnBrk="0" hangingPunct="0">
              <a:tabLst>
                <a:tab pos="457200" algn="l"/>
              </a:tabLst>
            </a:pPr>
            <a:r>
              <a:rPr lang="en-GB" sz="1750" dirty="0" smtClean="0">
                <a:solidFill>
                  <a:srgbClr val="000000"/>
                </a:solidFill>
                <a:latin typeface="Arial" pitchFamily="34" charset="0"/>
                <a:cs typeface="Arial" pitchFamily="34" charset="0"/>
              </a:rPr>
              <a:t>Insurance number. </a:t>
            </a:r>
          </a:p>
          <a:p>
            <a:pPr marL="431800" indent="-358775" eaLnBrk="0" hangingPunct="0">
              <a:tabLst>
                <a:tab pos="457200" algn="l"/>
              </a:tabLst>
            </a:pPr>
            <a:endParaRPr lang="en-GB" sz="1750" dirty="0" smtClean="0">
              <a:solidFill>
                <a:srgbClr val="000000"/>
              </a:solidFill>
              <a:latin typeface="Arial" pitchFamily="34" charset="0"/>
              <a:cs typeface="Arial" pitchFamily="34" charset="0"/>
            </a:endParaRPr>
          </a:p>
          <a:p>
            <a:pPr marL="431800" indent="-358775" eaLnBrk="0" hangingPunct="0">
              <a:tabLst>
                <a:tab pos="457200" algn="l"/>
              </a:tabLst>
            </a:pPr>
            <a:r>
              <a:rPr lang="en-GB" sz="1750" dirty="0" smtClean="0">
                <a:solidFill>
                  <a:srgbClr val="000000"/>
                </a:solidFill>
                <a:latin typeface="Arial" pitchFamily="34" charset="0"/>
                <a:cs typeface="Arial" pitchFamily="34" charset="0"/>
              </a:rPr>
              <a:t>If you’re the parent of a student and live with your partner, they’ll also have to</a:t>
            </a:r>
          </a:p>
          <a:p>
            <a:pPr marL="431800" indent="-358775" eaLnBrk="0" hangingPunct="0">
              <a:tabLst>
                <a:tab pos="457200" algn="l"/>
              </a:tabLst>
            </a:pPr>
            <a:r>
              <a:rPr lang="en-GB" sz="1750" dirty="0" smtClean="0">
                <a:solidFill>
                  <a:srgbClr val="000000"/>
                </a:solidFill>
                <a:latin typeface="Arial" pitchFamily="34" charset="0"/>
                <a:cs typeface="Arial" pitchFamily="34" charset="0"/>
              </a:rPr>
              <a:t>give us details of their taxable income and National Insurance number.</a:t>
            </a:r>
          </a:p>
          <a:p>
            <a:pPr marL="431800" indent="-358775" eaLnBrk="0" hangingPunct="0">
              <a:tabLst>
                <a:tab pos="457200" algn="l"/>
              </a:tabLst>
            </a:pPr>
            <a:endParaRPr lang="en-GB" sz="1750" dirty="0" smtClean="0">
              <a:latin typeface="Arial" pitchFamily="34" charset="0"/>
              <a:cs typeface="Arial" pitchFamily="34" charset="0"/>
            </a:endParaRPr>
          </a:p>
          <a:p>
            <a:pPr marL="431800" indent="-358775" eaLnBrk="0" hangingPunct="0">
              <a:tabLst>
                <a:tab pos="457200" algn="l"/>
              </a:tabLst>
            </a:pPr>
            <a:r>
              <a:rPr lang="en-GB" sz="1750" b="1" dirty="0" smtClean="0">
                <a:solidFill>
                  <a:srgbClr val="000000"/>
                </a:solidFill>
                <a:latin typeface="Arial" pitchFamily="34" charset="0"/>
                <a:cs typeface="Arial" pitchFamily="34" charset="0"/>
              </a:rPr>
              <a:t>Taxable earned income includes*:</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wages, salaries, tips, and other taxable employee pay</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long-term disability benefits received prior to minimum retirement age</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net earnings from self-employment</a:t>
            </a:r>
            <a:endParaRPr lang="en-GB" sz="1750" dirty="0" smtClean="0">
              <a:latin typeface="Arial" pitchFamily="34" charset="0"/>
              <a:cs typeface="Arial" pitchFamily="34" charset="0"/>
            </a:endParaRPr>
          </a:p>
          <a:p>
            <a:pPr marL="431800" indent="-358775" eaLnBrk="0" hangingPunct="0">
              <a:tabLst>
                <a:tab pos="457200" algn="l"/>
              </a:tabLst>
            </a:pPr>
            <a:endParaRPr lang="en-GB" sz="1750" dirty="0" smtClean="0">
              <a:latin typeface="Arial" pitchFamily="34" charset="0"/>
              <a:cs typeface="Arial" pitchFamily="34" charset="0"/>
            </a:endParaRPr>
          </a:p>
          <a:p>
            <a:pPr marL="431800" indent="-358775" eaLnBrk="0" hangingPunct="0">
              <a:tabLst>
                <a:tab pos="457200" algn="l"/>
              </a:tabLst>
            </a:pPr>
            <a:r>
              <a:rPr lang="en-GB" sz="1750" b="1" dirty="0" smtClean="0">
                <a:solidFill>
                  <a:srgbClr val="000000"/>
                </a:solidFill>
                <a:latin typeface="Arial" pitchFamily="34" charset="0"/>
                <a:cs typeface="Arial" pitchFamily="34" charset="0"/>
              </a:rPr>
              <a:t>Taxable unearned income includes*:</a:t>
            </a:r>
            <a:endParaRPr lang="en-GB" sz="1750" b="1"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interest from savings (only the annual summary is required)</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benefits</a:t>
            </a:r>
            <a:r>
              <a:rPr lang="en-GB" sz="1750" dirty="0" smtClean="0">
                <a:latin typeface="Arial" pitchFamily="34" charset="0"/>
                <a:cs typeface="Arial" pitchFamily="34" charset="0"/>
              </a:rPr>
              <a:t> and </a:t>
            </a:r>
            <a:r>
              <a:rPr lang="en-GB" sz="1750" dirty="0" smtClean="0">
                <a:solidFill>
                  <a:srgbClr val="000000"/>
                </a:solidFill>
                <a:latin typeface="Arial" pitchFamily="34" charset="0"/>
                <a:cs typeface="Arial" pitchFamily="34" charset="0"/>
              </a:rPr>
              <a:t>pensions</a:t>
            </a:r>
            <a:endParaRPr lang="en-GB" sz="1750" dirty="0" smtClean="0">
              <a:latin typeface="Arial" pitchFamily="34" charset="0"/>
              <a:cs typeface="Arial" pitchFamily="34" charset="0"/>
            </a:endParaRPr>
          </a:p>
          <a:p>
            <a:pPr marL="431800" indent="-358775" eaLnBrk="0" hangingPunct="0">
              <a:buFontTx/>
              <a:buChar char="•"/>
              <a:tabLst>
                <a:tab pos="457200" algn="l"/>
              </a:tabLst>
            </a:pPr>
            <a:r>
              <a:rPr lang="en-GB" sz="1750" dirty="0" smtClean="0">
                <a:solidFill>
                  <a:srgbClr val="000000"/>
                </a:solidFill>
                <a:latin typeface="Arial" pitchFamily="34" charset="0"/>
                <a:cs typeface="Arial" pitchFamily="34" charset="0"/>
              </a:rPr>
              <a:t>rent from property or a room</a:t>
            </a:r>
            <a:endParaRPr lang="en-GB" sz="1750" dirty="0">
              <a:latin typeface="Arial" pitchFamily="34" charset="0"/>
              <a:cs typeface="Arial" pitchFamily="34" charset="0"/>
            </a:endParaRPr>
          </a:p>
        </p:txBody>
      </p:sp>
      <p:grpSp>
        <p:nvGrpSpPr>
          <p:cNvPr id="4" name="Group 23"/>
          <p:cNvGrpSpPr/>
          <p:nvPr/>
        </p:nvGrpSpPr>
        <p:grpSpPr>
          <a:xfrm>
            <a:off x="191070" y="5707575"/>
            <a:ext cx="8408080" cy="1137393"/>
            <a:chOff x="190457" y="5707575"/>
            <a:chExt cx="8408691" cy="1137393"/>
          </a:xfrm>
        </p:grpSpPr>
        <p:grpSp>
          <p:nvGrpSpPr>
            <p:cNvPr id="5" name="Group 20"/>
            <p:cNvGrpSpPr/>
            <p:nvPr/>
          </p:nvGrpSpPr>
          <p:grpSpPr>
            <a:xfrm>
              <a:off x="190457" y="5707575"/>
              <a:ext cx="8408691" cy="1137393"/>
              <a:chOff x="-3388311" y="4698574"/>
              <a:chExt cx="8408691" cy="1137393"/>
            </a:xfrm>
          </p:grpSpPr>
          <p:grpSp>
            <p:nvGrpSpPr>
              <p:cNvPr id="7" name="Group 18"/>
              <p:cNvGrpSpPr/>
              <p:nvPr/>
            </p:nvGrpSpPr>
            <p:grpSpPr>
              <a:xfrm>
                <a:off x="-3388311" y="4698574"/>
                <a:ext cx="8408691" cy="936113"/>
                <a:chOff x="-2631566" y="4162546"/>
                <a:chExt cx="8408691" cy="936113"/>
              </a:xfrm>
            </p:grpSpPr>
            <p:sp>
              <p:nvSpPr>
                <p:cNvPr id="9" name="Rounded Rectangle 8"/>
                <p:cNvSpPr/>
                <p:nvPr/>
              </p:nvSpPr>
              <p:spPr>
                <a:xfrm>
                  <a:off x="-2145476" y="4288212"/>
                  <a:ext cx="7922601" cy="705746"/>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3"/>
                <p:cNvPicPr>
                  <a:picLocks noChangeAspect="1" noChangeArrowheads="1"/>
                </p:cNvPicPr>
                <p:nvPr/>
              </p:nvPicPr>
              <p:blipFill>
                <a:blip r:embed="rId3">
                  <a:clrChange>
                    <a:clrFrom>
                      <a:srgbClr val="FFFFFF"/>
                    </a:clrFrom>
                    <a:clrTo>
                      <a:srgbClr val="FFFFFF">
                        <a:alpha val="0"/>
                      </a:srgbClr>
                    </a:clrTo>
                  </a:clrChange>
                </a:blip>
                <a:srcRect l="43006" t="37873" r="47763" b="45522"/>
                <a:stretch>
                  <a:fillRect/>
                </a:stretch>
              </p:blipFill>
              <p:spPr bwMode="auto">
                <a:xfrm>
                  <a:off x="-2631566" y="4162546"/>
                  <a:ext cx="925595" cy="936113"/>
                </a:xfrm>
                <a:prstGeom prst="rect">
                  <a:avLst/>
                </a:prstGeom>
                <a:noFill/>
                <a:ln w="9525">
                  <a:noFill/>
                  <a:miter lim="800000"/>
                  <a:headEnd/>
                  <a:tailEnd/>
                </a:ln>
                <a:effectLst/>
              </p:spPr>
            </p:pic>
          </p:grpSp>
          <p:sp>
            <p:nvSpPr>
              <p:cNvPr id="8" name="Rectangle 9"/>
              <p:cNvSpPr>
                <a:spLocks noChangeArrowheads="1"/>
              </p:cNvSpPr>
              <p:nvPr/>
            </p:nvSpPr>
            <p:spPr bwMode="auto">
              <a:xfrm>
                <a:off x="-2469597" y="4820304"/>
                <a:ext cx="7404204" cy="1015663"/>
              </a:xfrm>
              <a:prstGeom prst="rect">
                <a:avLst/>
              </a:prstGeom>
              <a:noFill/>
              <a:ln w="9525">
                <a:noFill/>
                <a:miter lim="800000"/>
                <a:headEnd/>
                <a:tailEnd/>
              </a:ln>
            </p:spPr>
            <p:txBody>
              <a:bodyPr wrap="square">
                <a:spAutoFit/>
              </a:bodyPr>
              <a:lstStyle/>
              <a:p>
                <a:r>
                  <a:rPr lang="en-GB" sz="2000" dirty="0" smtClean="0">
                    <a:latin typeface="Arial" pitchFamily="34" charset="0"/>
                    <a:cs typeface="Arial" pitchFamily="34" charset="0"/>
                  </a:rPr>
                  <a:t>*More details/information can be found on the HMRC website: </a:t>
                </a:r>
                <a:r>
                  <a:rPr lang="en-GB" sz="2000" dirty="0" smtClean="0">
                    <a:latin typeface="Arial" pitchFamily="34" charset="0"/>
                    <a:cs typeface="Arial" pitchFamily="34" charset="0"/>
                    <a:hlinkClick r:id="rId4"/>
                  </a:rPr>
                  <a:t>https://www.gov.uk/income-tax</a:t>
                </a:r>
                <a:endParaRPr lang="en-GB" sz="2000" dirty="0" smtClean="0">
                  <a:latin typeface="Arial" pitchFamily="34" charset="0"/>
                  <a:cs typeface="Arial" pitchFamily="34" charset="0"/>
                </a:endParaRPr>
              </a:p>
              <a:p>
                <a:endParaRPr lang="en-GB" sz="2000" dirty="0">
                  <a:latin typeface="Arial" pitchFamily="34" charset="0"/>
                  <a:cs typeface="Arial" pitchFamily="34" charset="0"/>
                </a:endParaRPr>
              </a:p>
            </p:txBody>
          </p:sp>
        </p:grpSp>
        <p:sp>
          <p:nvSpPr>
            <p:cNvPr id="6" name="TextBox 5"/>
            <p:cNvSpPr txBox="1"/>
            <p:nvPr/>
          </p:nvSpPr>
          <p:spPr>
            <a:xfrm>
              <a:off x="486533"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a:spLocks noChangeArrowheads="1"/>
          </p:cNvSpPr>
          <p:nvPr/>
        </p:nvSpPr>
        <p:spPr bwMode="auto">
          <a:xfrm>
            <a:off x="3224665" y="2518301"/>
            <a:ext cx="6602413" cy="1323439"/>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HOW DO YOU REPAY YOUR </a:t>
            </a:r>
          </a:p>
          <a:p>
            <a:pPr>
              <a:spcAft>
                <a:spcPts val="600"/>
              </a:spcAft>
            </a:pPr>
            <a:r>
              <a:rPr lang="en-US" sz="2800" dirty="0" smtClean="0">
                <a:solidFill>
                  <a:srgbClr val="C30052"/>
                </a:solidFill>
                <a:latin typeface="Arial" pitchFamily="34" charset="0"/>
                <a:cs typeface="Arial" pitchFamily="34" charset="0"/>
              </a:rPr>
              <a:t>LOANS?</a:t>
            </a:r>
          </a:p>
          <a:p>
            <a:pPr>
              <a:spcAft>
                <a:spcPts val="600"/>
              </a:spcAft>
            </a:pPr>
            <a:r>
              <a:rPr lang="en-US" sz="2000" dirty="0" smtClean="0">
                <a:latin typeface="Arial" pitchFamily="34" charset="0"/>
                <a:cs typeface="Arial" pitchFamily="34" charset="0"/>
              </a:rPr>
              <a:t>STUDENT LOAN REPAYMENTS</a:t>
            </a:r>
            <a:endParaRPr lang="en-US" sz="2000" dirty="0">
              <a:latin typeface="Arial" pitchFamily="34" charset="0"/>
              <a:cs typeface="Arial" pitchFamily="34" charset="0"/>
            </a:endParaRPr>
          </a:p>
        </p:txBody>
      </p:sp>
      <p:sp>
        <p:nvSpPr>
          <p:cNvPr id="2"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4" name="Picture 3"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5218" y="1897040"/>
            <a:ext cx="1473737" cy="400110"/>
          </a:xfrm>
          <a:prstGeom prst="rect">
            <a:avLst/>
          </a:prstGeom>
          <a:noFill/>
        </p:spPr>
        <p:txBody>
          <a:bodyPr wrap="none" rtlCol="0">
            <a:spAutoFit/>
          </a:bodyPr>
          <a:lstStyle/>
          <a:p>
            <a:r>
              <a:rPr lang="en-GB" sz="2000" dirty="0" smtClean="0"/>
              <a:t>The </a:t>
            </a:r>
            <a:r>
              <a:rPr lang="en-GB" sz="2000" b="1" dirty="0" smtClean="0">
                <a:latin typeface="Arial" pitchFamily="34" charset="0"/>
                <a:cs typeface="Arial" pitchFamily="34" charset="0"/>
              </a:rPr>
              <a:t>FACTS</a:t>
            </a:r>
            <a:endParaRPr lang="en-GB" sz="2000" dirty="0"/>
          </a:p>
        </p:txBody>
      </p:sp>
      <p:sp>
        <p:nvSpPr>
          <p:cNvPr id="14" name="TextBox 13"/>
          <p:cNvSpPr txBox="1"/>
          <p:nvPr/>
        </p:nvSpPr>
        <p:spPr>
          <a:xfrm>
            <a:off x="3769057" y="4274024"/>
            <a:ext cx="1838965" cy="400110"/>
          </a:xfrm>
          <a:prstGeom prst="rect">
            <a:avLst/>
          </a:prstGeom>
          <a:noFill/>
        </p:spPr>
        <p:txBody>
          <a:bodyPr wrap="none" rtlCol="0">
            <a:spAutoFit/>
          </a:bodyPr>
          <a:lstStyle/>
          <a:p>
            <a:pPr algn="ctr"/>
            <a:r>
              <a:rPr lang="en-GB" sz="2000" dirty="0" smtClean="0">
                <a:latin typeface="Arial" pitchFamily="34" charset="0"/>
                <a:cs typeface="Arial" pitchFamily="34" charset="0"/>
              </a:rPr>
              <a:t>The</a:t>
            </a:r>
            <a:r>
              <a:rPr lang="en-GB" sz="2000" b="1" dirty="0" smtClean="0">
                <a:latin typeface="Arial" pitchFamily="34" charset="0"/>
                <a:cs typeface="Arial" pitchFamily="34" charset="0"/>
              </a:rPr>
              <a:t> FIGURES</a:t>
            </a:r>
          </a:p>
        </p:txBody>
      </p:sp>
      <p:sp>
        <p:nvSpPr>
          <p:cNvPr id="15" name="TextBox 14"/>
          <p:cNvSpPr txBox="1"/>
          <p:nvPr/>
        </p:nvSpPr>
        <p:spPr>
          <a:xfrm>
            <a:off x="6375779" y="1953906"/>
            <a:ext cx="1968809" cy="400110"/>
          </a:xfrm>
          <a:prstGeom prst="rect">
            <a:avLst/>
          </a:prstGeom>
          <a:noFill/>
        </p:spPr>
        <p:txBody>
          <a:bodyPr wrap="none" rtlCol="0">
            <a:spAutoFit/>
          </a:bodyPr>
          <a:lstStyle/>
          <a:p>
            <a:r>
              <a:rPr lang="en-GB" sz="2000" dirty="0" smtClean="0">
                <a:latin typeface="Arial" pitchFamily="34" charset="0"/>
                <a:cs typeface="Arial" pitchFamily="34" charset="0"/>
              </a:rPr>
              <a:t>The </a:t>
            </a:r>
            <a:r>
              <a:rPr lang="en-GB" sz="2000" b="1" dirty="0" smtClean="0">
                <a:latin typeface="Arial" pitchFamily="34" charset="0"/>
                <a:cs typeface="Arial" pitchFamily="34" charset="0"/>
              </a:rPr>
              <a:t>INTEREST</a:t>
            </a:r>
            <a:endParaRPr lang="en-GB" sz="2000" b="1" dirty="0">
              <a:latin typeface="Arial" pitchFamily="34" charset="0"/>
              <a:cs typeface="Arial" pitchFamily="34" charset="0"/>
            </a:endParaRPr>
          </a:p>
        </p:txBody>
      </p:sp>
      <p:sp>
        <p:nvSpPr>
          <p:cNvPr id="16" name="TextBox 15"/>
          <p:cNvSpPr txBox="1"/>
          <p:nvPr/>
        </p:nvSpPr>
        <p:spPr>
          <a:xfrm rot="20998066">
            <a:off x="1409753" y="2992870"/>
            <a:ext cx="2245252" cy="1569660"/>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How do </a:t>
            </a:r>
          </a:p>
          <a:p>
            <a:pPr algn="ctr"/>
            <a:r>
              <a:rPr lang="en-GB" sz="2400" b="1" dirty="0" smtClean="0">
                <a:solidFill>
                  <a:schemeClr val="bg1"/>
                </a:solidFill>
                <a:latin typeface="Arial" pitchFamily="34" charset="0"/>
                <a:cs typeface="Arial" pitchFamily="34" charset="0"/>
              </a:rPr>
              <a:t>you repay </a:t>
            </a:r>
          </a:p>
          <a:p>
            <a:pPr algn="ctr"/>
            <a:r>
              <a:rPr lang="en-GB" sz="2400" b="1" dirty="0" smtClean="0">
                <a:solidFill>
                  <a:schemeClr val="bg1"/>
                </a:solidFill>
                <a:latin typeface="Arial" pitchFamily="34" charset="0"/>
                <a:cs typeface="Arial" pitchFamily="34" charset="0"/>
              </a:rPr>
              <a:t>a student</a:t>
            </a:r>
          </a:p>
          <a:p>
            <a:pPr algn="ctr"/>
            <a:r>
              <a:rPr lang="en-GB" sz="2400" b="1" dirty="0" smtClean="0">
                <a:solidFill>
                  <a:schemeClr val="bg1"/>
                </a:solidFill>
                <a:latin typeface="Arial" pitchFamily="34" charset="0"/>
                <a:cs typeface="Arial" pitchFamily="34" charset="0"/>
              </a:rPr>
              <a:t>loan?</a:t>
            </a:r>
          </a:p>
        </p:txBody>
      </p:sp>
    </p:spTree>
    <p:extLst>
      <p:ext uri="{BB962C8B-B14F-4D97-AF65-F5344CB8AC3E}">
        <p14:creationId xmlns:p14="http://schemas.microsoft.com/office/powerpoint/2010/main" val="3356163808"/>
      </p:ext>
    </p:extLst>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6350" y="2179638"/>
            <a:ext cx="8923338" cy="3478212"/>
          </a:xfrm>
          <a:prstGeom prst="rect">
            <a:avLst/>
          </a:prstGeom>
          <a:noFill/>
          <a:ln w="9525">
            <a:noFill/>
            <a:miter lim="800000"/>
            <a:headEnd/>
            <a:tailEnd/>
          </a:ln>
        </p:spPr>
        <p:txBody>
          <a:bodyPr>
            <a:spAutoFit/>
          </a:bodyPr>
          <a:lstStyle/>
          <a:p>
            <a:pPr marL="539750" indent="-358775"/>
            <a:endParaRPr lang="en-US" sz="2000" b="1" dirty="0">
              <a:cs typeface="Arial" pitchFamily="34" charset="0"/>
            </a:endParaRPr>
          </a:p>
          <a:p>
            <a:pPr marL="539750" indent="-358775"/>
            <a:r>
              <a:rPr lang="en-US" sz="2000" b="1" dirty="0">
                <a:cs typeface="Arial" pitchFamily="34" charset="0"/>
              </a:rPr>
              <a:t>		</a:t>
            </a:r>
            <a:r>
              <a:rPr lang="en-US" sz="2000" dirty="0">
                <a:latin typeface="Arial" pitchFamily="34" charset="0"/>
                <a:cs typeface="Arial" pitchFamily="34" charset="0"/>
              </a:rPr>
              <a:t>a) Your future income</a:t>
            </a:r>
          </a:p>
          <a:p>
            <a:pPr marL="539750" indent="-358775"/>
            <a:r>
              <a:rPr lang="en-US" sz="2000" dirty="0">
                <a:latin typeface="Arial" pitchFamily="34" charset="0"/>
                <a:cs typeface="Arial" pitchFamily="34" charset="0"/>
              </a:rPr>
              <a:t>		b) How much you have borrowed</a:t>
            </a:r>
          </a:p>
          <a:p>
            <a:pPr marL="539750" indent="-358775"/>
            <a:r>
              <a:rPr lang="en-US" sz="2000" dirty="0">
                <a:latin typeface="Arial" pitchFamily="34" charset="0"/>
                <a:cs typeface="Arial" pitchFamily="34" charset="0"/>
              </a:rPr>
              <a:t>		c) Neither, you just pay a fixed amount regardless</a:t>
            </a:r>
          </a:p>
          <a:p>
            <a:pPr marL="539750" indent="-358775"/>
            <a:endParaRPr lang="en-US" sz="2000" dirty="0">
              <a:cs typeface="Arial" pitchFamily="34" charset="0"/>
            </a:endParaRPr>
          </a:p>
          <a:p>
            <a:pPr marL="539750" indent="-358775"/>
            <a:endParaRPr lang="en-US" sz="2000" dirty="0">
              <a:cs typeface="Arial" pitchFamily="34" charset="0"/>
            </a:endParaRPr>
          </a:p>
          <a:p>
            <a:pPr marL="539750" indent="-358775"/>
            <a:endParaRPr lang="en-US" sz="2000" b="1" dirty="0">
              <a:cs typeface="Arial" pitchFamily="34" charset="0"/>
            </a:endParaRPr>
          </a:p>
          <a:p>
            <a:pPr marL="539750" indent="-358775"/>
            <a:endParaRPr lang="en-US" sz="2000" b="1" dirty="0">
              <a:cs typeface="Arial" pitchFamily="34" charset="0"/>
            </a:endParaRPr>
          </a:p>
          <a:p>
            <a:pPr marL="539750" indent="-358775"/>
            <a:r>
              <a:rPr lang="en-US" sz="2000" dirty="0">
                <a:cs typeface="Arial" pitchFamily="34" charset="0"/>
              </a:rPr>
              <a:t>		</a:t>
            </a:r>
            <a:r>
              <a:rPr lang="en-US" sz="2000" dirty="0">
                <a:latin typeface="Arial" pitchFamily="34" charset="0"/>
                <a:cs typeface="Arial" pitchFamily="34" charset="0"/>
              </a:rPr>
              <a:t>a) £16,000 a year</a:t>
            </a:r>
          </a:p>
          <a:p>
            <a:pPr marL="539750" indent="-358775"/>
            <a:r>
              <a:rPr lang="en-US" sz="2000" dirty="0">
                <a:latin typeface="Arial" pitchFamily="34" charset="0"/>
                <a:cs typeface="Arial" pitchFamily="34" charset="0"/>
              </a:rPr>
              <a:t>		b) £21,000 a year</a:t>
            </a:r>
          </a:p>
          <a:p>
            <a:pPr marL="539750" indent="-358775"/>
            <a:r>
              <a:rPr lang="en-US" sz="2000" dirty="0">
                <a:latin typeface="Arial" pitchFamily="34" charset="0"/>
                <a:cs typeface="Arial" pitchFamily="34" charset="0"/>
              </a:rPr>
              <a:t>		c) Doesn’t matter, repayments will be taken whatever you earn</a:t>
            </a:r>
          </a:p>
        </p:txBody>
      </p:sp>
      <p:sp>
        <p:nvSpPr>
          <p:cNvPr id="18435"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C30052"/>
                </a:solidFill>
                <a:latin typeface="Arial" pitchFamily="34" charset="0"/>
                <a:cs typeface="Arial" pitchFamily="34" charset="0"/>
              </a:rPr>
              <a:t>HOW MUCH DO YOU KNOW?</a:t>
            </a:r>
          </a:p>
          <a:p>
            <a:pPr>
              <a:spcAft>
                <a:spcPts val="600"/>
              </a:spcAft>
            </a:pPr>
            <a:r>
              <a:rPr lang="en-US" sz="2000" dirty="0" smtClean="0">
                <a:latin typeface="Arial" pitchFamily="34" charset="0"/>
                <a:cs typeface="Arial" pitchFamily="34" charset="0"/>
              </a:rPr>
              <a:t>STUDENT LOAN REPAYMENTS</a:t>
            </a:r>
            <a:endParaRPr lang="en-US" sz="2000" dirty="0">
              <a:latin typeface="Arial" pitchFamily="34" charset="0"/>
              <a:cs typeface="Arial" pitchFamily="34" charset="0"/>
            </a:endParaRPr>
          </a:p>
        </p:txBody>
      </p:sp>
      <p:grpSp>
        <p:nvGrpSpPr>
          <p:cNvPr id="2" name="Group 11"/>
          <p:cNvGrpSpPr>
            <a:grpSpLocks/>
          </p:cNvGrpSpPr>
          <p:nvPr/>
        </p:nvGrpSpPr>
        <p:grpSpPr bwMode="auto">
          <a:xfrm>
            <a:off x="423863" y="1608137"/>
            <a:ext cx="7773987" cy="818781"/>
            <a:chOff x="342616" y="2917423"/>
            <a:chExt cx="7773643" cy="819524"/>
          </a:xfrm>
        </p:grpSpPr>
        <p:grpSp>
          <p:nvGrpSpPr>
            <p:cNvPr id="3" name="Group 32"/>
            <p:cNvGrpSpPr>
              <a:grpSpLocks/>
            </p:cNvGrpSpPr>
            <p:nvPr/>
          </p:nvGrpSpPr>
          <p:grpSpPr bwMode="auto">
            <a:xfrm>
              <a:off x="342616" y="2917423"/>
              <a:ext cx="7773643" cy="819524"/>
              <a:chOff x="322073" y="2050255"/>
              <a:chExt cx="7772778" cy="819443"/>
            </a:xfrm>
          </p:grpSpPr>
          <p:sp>
            <p:nvSpPr>
              <p:cNvPr id="17" name="Rounded Rectangle 16"/>
              <p:cNvSpPr/>
              <p:nvPr/>
            </p:nvSpPr>
            <p:spPr bwMode="auto">
              <a:xfrm>
                <a:off x="596667" y="2055021"/>
                <a:ext cx="7498184" cy="81504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8" name="Oval 17"/>
              <p:cNvSpPr/>
              <p:nvPr/>
            </p:nvSpPr>
            <p:spPr bwMode="auto">
              <a:xfrm>
                <a:off x="322073" y="2050255"/>
                <a:ext cx="820609" cy="819812"/>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8458" name="Rectangle 4"/>
            <p:cNvSpPr>
              <a:spLocks noChangeArrowheads="1"/>
            </p:cNvSpPr>
            <p:nvPr/>
          </p:nvSpPr>
          <p:spPr bwMode="auto">
            <a:xfrm>
              <a:off x="1274258" y="3122299"/>
              <a:ext cx="6719246" cy="400473"/>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What will your student loan repayments be based on?</a:t>
              </a:r>
            </a:p>
          </p:txBody>
        </p:sp>
      </p:grpSp>
      <p:grpSp>
        <p:nvGrpSpPr>
          <p:cNvPr id="4" name="Group 11"/>
          <p:cNvGrpSpPr>
            <a:grpSpLocks/>
          </p:cNvGrpSpPr>
          <p:nvPr/>
        </p:nvGrpSpPr>
        <p:grpSpPr bwMode="auto">
          <a:xfrm>
            <a:off x="423863" y="3754437"/>
            <a:ext cx="7773987" cy="818780"/>
            <a:chOff x="342616" y="2917423"/>
            <a:chExt cx="7773642" cy="819524"/>
          </a:xfrm>
        </p:grpSpPr>
        <p:grpSp>
          <p:nvGrpSpPr>
            <p:cNvPr id="5" name="Group 32"/>
            <p:cNvGrpSpPr>
              <a:grpSpLocks/>
            </p:cNvGrpSpPr>
            <p:nvPr/>
          </p:nvGrpSpPr>
          <p:grpSpPr bwMode="auto">
            <a:xfrm>
              <a:off x="342616" y="2917423"/>
              <a:ext cx="7773642" cy="819524"/>
              <a:chOff x="322073" y="2050255"/>
              <a:chExt cx="7772777" cy="819443"/>
            </a:xfrm>
          </p:grpSpPr>
          <p:sp>
            <p:nvSpPr>
              <p:cNvPr id="22" name="Rounded Rectangle 21"/>
              <p:cNvSpPr/>
              <p:nvPr/>
            </p:nvSpPr>
            <p:spPr bwMode="auto">
              <a:xfrm>
                <a:off x="596667" y="2055021"/>
                <a:ext cx="7498183" cy="81504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23" name="Oval 22"/>
              <p:cNvSpPr/>
              <p:nvPr/>
            </p:nvSpPr>
            <p:spPr bwMode="auto">
              <a:xfrm>
                <a:off x="322073" y="2050255"/>
                <a:ext cx="820609" cy="819813"/>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8454" name="Rectangle 4"/>
            <p:cNvSpPr>
              <a:spLocks noChangeArrowheads="1"/>
            </p:cNvSpPr>
            <p:nvPr/>
          </p:nvSpPr>
          <p:spPr bwMode="auto">
            <a:xfrm>
              <a:off x="1226760" y="3134186"/>
              <a:ext cx="6719246" cy="400474"/>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How much do you need to earn before you start to repay?</a:t>
              </a:r>
            </a:p>
          </p:txBody>
        </p:sp>
      </p:grpSp>
      <p:grpSp>
        <p:nvGrpSpPr>
          <p:cNvPr id="6" name="Group 24"/>
          <p:cNvGrpSpPr>
            <a:grpSpLocks/>
          </p:cNvGrpSpPr>
          <p:nvPr/>
        </p:nvGrpSpPr>
        <p:grpSpPr bwMode="auto">
          <a:xfrm>
            <a:off x="419100" y="2570163"/>
            <a:ext cx="7778750" cy="858837"/>
            <a:chOff x="387110" y="2554013"/>
            <a:chExt cx="7779428" cy="859004"/>
          </a:xfrm>
        </p:grpSpPr>
        <p:grpSp>
          <p:nvGrpSpPr>
            <p:cNvPr id="7" name="Group 11"/>
            <p:cNvGrpSpPr>
              <a:grpSpLocks/>
            </p:cNvGrpSpPr>
            <p:nvPr/>
          </p:nvGrpSpPr>
          <p:grpSpPr bwMode="auto">
            <a:xfrm>
              <a:off x="387110" y="2554013"/>
              <a:ext cx="7779428" cy="859004"/>
              <a:chOff x="302683" y="2893324"/>
              <a:chExt cx="7780313" cy="859395"/>
            </a:xfrm>
          </p:grpSpPr>
          <p:grpSp>
            <p:nvGrpSpPr>
              <p:cNvPr id="8" name="Group 32"/>
              <p:cNvGrpSpPr>
                <a:grpSpLocks/>
              </p:cNvGrpSpPr>
              <p:nvPr/>
            </p:nvGrpSpPr>
            <p:grpSpPr bwMode="auto">
              <a:xfrm>
                <a:off x="302683" y="2893324"/>
                <a:ext cx="7780313" cy="859395"/>
                <a:chOff x="282144" y="2026158"/>
                <a:chExt cx="7779446" cy="859310"/>
              </a:xfrm>
            </p:grpSpPr>
            <p:sp>
              <p:nvSpPr>
                <p:cNvPr id="30" name="Rounded Rectangle 29"/>
                <p:cNvSpPr/>
                <p:nvPr/>
              </p:nvSpPr>
              <p:spPr bwMode="auto">
                <a:xfrm>
                  <a:off x="596497" y="2026158"/>
                  <a:ext cx="7465093" cy="859310"/>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1" name="Oval 30"/>
                <p:cNvSpPr/>
                <p:nvPr/>
              </p:nvSpPr>
              <p:spPr bwMode="auto">
                <a:xfrm>
                  <a:off x="282144" y="2026158"/>
                  <a:ext cx="860502" cy="85931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8450"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8448" name="Rectangle 26"/>
            <p:cNvSpPr>
              <a:spLocks noChangeArrowheads="1"/>
            </p:cNvSpPr>
            <p:nvPr/>
          </p:nvSpPr>
          <p:spPr bwMode="auto">
            <a:xfrm>
              <a:off x="1312634" y="2785015"/>
              <a:ext cx="6432332" cy="400188"/>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a) Your </a:t>
              </a:r>
              <a:r>
                <a:rPr lang="en-US" sz="2000" dirty="0" smtClean="0">
                  <a:latin typeface="Arial" pitchFamily="34" charset="0"/>
                  <a:cs typeface="Arial" pitchFamily="34" charset="0"/>
                </a:rPr>
                <a:t>future income</a:t>
              </a:r>
              <a:endParaRPr lang="en-GB" sz="2000" dirty="0">
                <a:latin typeface="Arial" pitchFamily="34" charset="0"/>
                <a:cs typeface="Arial" pitchFamily="34" charset="0"/>
              </a:endParaRPr>
            </a:p>
          </p:txBody>
        </p:sp>
      </p:grpSp>
      <p:grpSp>
        <p:nvGrpSpPr>
          <p:cNvPr id="9" name="Group 31"/>
          <p:cNvGrpSpPr>
            <a:grpSpLocks/>
          </p:cNvGrpSpPr>
          <p:nvPr/>
        </p:nvGrpSpPr>
        <p:grpSpPr bwMode="auto">
          <a:xfrm>
            <a:off x="428625" y="4708525"/>
            <a:ext cx="7769225" cy="858838"/>
            <a:chOff x="387110" y="2554013"/>
            <a:chExt cx="7768917" cy="859004"/>
          </a:xfrm>
        </p:grpSpPr>
        <p:grpSp>
          <p:nvGrpSpPr>
            <p:cNvPr id="10" name="Group 11"/>
            <p:cNvGrpSpPr>
              <a:grpSpLocks/>
            </p:cNvGrpSpPr>
            <p:nvPr/>
          </p:nvGrpSpPr>
          <p:grpSpPr bwMode="auto">
            <a:xfrm>
              <a:off x="387110" y="2554013"/>
              <a:ext cx="7768917" cy="859004"/>
              <a:chOff x="302683" y="2893324"/>
              <a:chExt cx="7769800" cy="859395"/>
            </a:xfrm>
          </p:grpSpPr>
          <p:grpSp>
            <p:nvGrpSpPr>
              <p:cNvPr id="11" name="Group 32"/>
              <p:cNvGrpSpPr>
                <a:grpSpLocks/>
              </p:cNvGrpSpPr>
              <p:nvPr/>
            </p:nvGrpSpPr>
            <p:grpSpPr bwMode="auto">
              <a:xfrm>
                <a:off x="302683" y="2893324"/>
                <a:ext cx="7769800" cy="859395"/>
                <a:chOff x="282144" y="2026158"/>
                <a:chExt cx="7768934" cy="859310"/>
              </a:xfrm>
            </p:grpSpPr>
            <p:sp>
              <p:nvSpPr>
                <p:cNvPr id="37" name="Rounded Rectangle 36"/>
                <p:cNvSpPr/>
                <p:nvPr/>
              </p:nvSpPr>
              <p:spPr bwMode="auto">
                <a:xfrm>
                  <a:off x="596457" y="2026158"/>
                  <a:ext cx="7454621" cy="859310"/>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8" name="Oval 37"/>
                <p:cNvSpPr/>
                <p:nvPr/>
              </p:nvSpPr>
              <p:spPr bwMode="auto">
                <a:xfrm>
                  <a:off x="282144" y="2026158"/>
                  <a:ext cx="860393" cy="85931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8444" name="Rectangle 4"/>
              <p:cNvSpPr>
                <a:spLocks noChangeArrowheads="1"/>
              </p:cNvSpPr>
              <p:nvPr/>
            </p:nvSpPr>
            <p:spPr bwMode="auto">
              <a:xfrm>
                <a:off x="1019043" y="3084093"/>
                <a:ext cx="1858225" cy="461875"/>
              </a:xfrm>
              <a:prstGeom prst="rect">
                <a:avLst/>
              </a:prstGeom>
              <a:noFill/>
              <a:ln w="9525">
                <a:noFill/>
                <a:miter lim="800000"/>
                <a:headEnd/>
                <a:tailEnd/>
              </a:ln>
            </p:spPr>
            <p:txBody>
              <a:bodyPr>
                <a:spAutoFit/>
              </a:bodyPr>
              <a:lstStyle/>
              <a:p>
                <a:pPr algn="ctr"/>
                <a:endParaRPr lang="en-US"/>
              </a:p>
            </p:txBody>
          </p:sp>
        </p:grpSp>
        <p:sp>
          <p:nvSpPr>
            <p:cNvPr id="18442" name="Rectangle 33"/>
            <p:cNvSpPr>
              <a:spLocks noChangeArrowheads="1"/>
            </p:cNvSpPr>
            <p:nvPr/>
          </p:nvSpPr>
          <p:spPr bwMode="auto">
            <a:xfrm>
              <a:off x="1324504" y="2793003"/>
              <a:ext cx="6432332" cy="400187"/>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b) £21,000 a year</a:t>
              </a:r>
              <a:endParaRPr lang="en-GB" sz="2000" dirty="0">
                <a:latin typeface="Arial" pitchFamily="34" charset="0"/>
                <a:cs typeface="Arial" pitchFamily="34" charset="0"/>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388">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62565" y="1649575"/>
            <a:ext cx="8953500" cy="3785652"/>
          </a:xfrm>
          <a:prstGeom prst="rect">
            <a:avLst/>
          </a:prstGeom>
          <a:noFill/>
          <a:ln w="9525">
            <a:noFill/>
            <a:miter lim="800000"/>
            <a:headEnd/>
            <a:tailEnd/>
          </a:ln>
        </p:spPr>
        <p:txBody>
          <a:bodyPr>
            <a:spAutoFit/>
          </a:bodyPr>
          <a:lstStyle/>
          <a:p>
            <a:pPr marL="431800" indent="-358775">
              <a:buFont typeface="Arial" pitchFamily="34" charset="0"/>
              <a:buChar char="•"/>
            </a:pPr>
            <a:r>
              <a:rPr lang="en-GB" sz="2000" dirty="0">
                <a:latin typeface="Arial" pitchFamily="34" charset="0"/>
                <a:cs typeface="Arial" pitchFamily="34" charset="0"/>
              </a:rPr>
              <a:t>You won’t make repayments until your income is over </a:t>
            </a:r>
            <a:r>
              <a:rPr lang="en-GB" sz="2000" b="1" dirty="0">
                <a:latin typeface="Arial" pitchFamily="34" charset="0"/>
                <a:cs typeface="Arial" pitchFamily="34" charset="0"/>
              </a:rPr>
              <a:t>£21,000 </a:t>
            </a:r>
            <a:r>
              <a:rPr lang="en-GB" sz="2000" dirty="0">
                <a:latin typeface="Arial" pitchFamily="34" charset="0"/>
                <a:cs typeface="Arial" pitchFamily="34" charset="0"/>
              </a:rPr>
              <a:t>a </a:t>
            </a:r>
            <a:r>
              <a:rPr lang="en-GB" sz="2000" dirty="0" smtClean="0">
                <a:latin typeface="Arial" pitchFamily="34" charset="0"/>
                <a:cs typeface="Arial" pitchFamily="34" charset="0"/>
              </a:rPr>
              <a:t>year.</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If you study a full-time course, you </a:t>
            </a:r>
            <a:r>
              <a:rPr lang="en-GB" sz="2000" dirty="0">
                <a:latin typeface="Arial" pitchFamily="34" charset="0"/>
                <a:cs typeface="Arial" pitchFamily="34" charset="0"/>
              </a:rPr>
              <a:t>will be due to start repaying in the </a:t>
            </a:r>
            <a:endParaRPr lang="en-GB" sz="2000" dirty="0" smtClean="0">
              <a:latin typeface="Arial" pitchFamily="34" charset="0"/>
              <a:cs typeface="Arial" pitchFamily="34" charset="0"/>
            </a:endParaRPr>
          </a:p>
          <a:p>
            <a:pPr marL="431800" indent="-358775"/>
            <a:r>
              <a:rPr lang="en-GB" sz="2000" dirty="0" smtClean="0">
                <a:latin typeface="Arial" pitchFamily="34" charset="0"/>
                <a:cs typeface="Arial" pitchFamily="34" charset="0"/>
              </a:rPr>
              <a:t>	April </a:t>
            </a:r>
            <a:r>
              <a:rPr lang="en-GB" sz="2000" dirty="0">
                <a:latin typeface="Arial" pitchFamily="34" charset="0"/>
                <a:cs typeface="Arial" pitchFamily="34" charset="0"/>
              </a:rPr>
              <a:t>after graduating </a:t>
            </a:r>
            <a:r>
              <a:rPr lang="en-GB" sz="2000" dirty="0" smtClean="0">
                <a:latin typeface="Arial" pitchFamily="34" charset="0"/>
                <a:cs typeface="Arial" pitchFamily="34" charset="0"/>
              </a:rPr>
              <a:t>or leaving your course.</a:t>
            </a:r>
            <a:endParaRPr lang="en-GB" sz="2000" dirty="0">
              <a:solidFill>
                <a:srgbClr val="000000"/>
              </a:solidFill>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You’ll repay 9% of your income over £21,000 and if you’re employed deductions will be made from your pay through the HMRC tax </a:t>
            </a:r>
            <a:r>
              <a:rPr lang="en-GB" sz="2000" dirty="0" smtClean="0">
                <a:latin typeface="Arial" pitchFamily="34" charset="0"/>
                <a:cs typeface="Arial" pitchFamily="34" charset="0"/>
              </a:rPr>
              <a:t>system.*</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If </a:t>
            </a:r>
            <a:r>
              <a:rPr lang="en-GB" sz="2000" dirty="0" smtClean="0">
                <a:latin typeface="Arial" pitchFamily="34" charset="0"/>
                <a:cs typeface="Arial" pitchFamily="34" charset="0"/>
              </a:rPr>
              <a:t>your </a:t>
            </a:r>
            <a:r>
              <a:rPr lang="en-GB" sz="2000" dirty="0">
                <a:latin typeface="Arial" pitchFamily="34" charset="0"/>
                <a:cs typeface="Arial" pitchFamily="34" charset="0"/>
              </a:rPr>
              <a:t>income falls to £21,000 or </a:t>
            </a:r>
            <a:r>
              <a:rPr lang="en-GB" sz="2000" dirty="0" smtClean="0">
                <a:latin typeface="Arial" pitchFamily="34" charset="0"/>
                <a:cs typeface="Arial" pitchFamily="34" charset="0"/>
              </a:rPr>
              <a:t>below, </a:t>
            </a:r>
            <a:r>
              <a:rPr lang="en-GB" sz="2000" dirty="0">
                <a:latin typeface="Arial" pitchFamily="34" charset="0"/>
                <a:cs typeface="Arial" pitchFamily="34" charset="0"/>
              </a:rPr>
              <a:t>your repayments will </a:t>
            </a:r>
            <a:r>
              <a:rPr lang="en-GB" sz="2000" dirty="0" smtClean="0">
                <a:latin typeface="Arial" pitchFamily="34" charset="0"/>
                <a:cs typeface="Arial" pitchFamily="34" charset="0"/>
              </a:rPr>
              <a:t>stop.</a:t>
            </a:r>
            <a:endParaRPr lang="en-GB" sz="2000" dirty="0">
              <a:latin typeface="Arial" pitchFamily="34" charset="0"/>
              <a:cs typeface="Arial" pitchFamily="34" charset="0"/>
            </a:endParaRPr>
          </a:p>
          <a:p>
            <a:pPr marL="431800" indent="-358775">
              <a:buFont typeface="Arial" pitchFamily="34" charset="0"/>
              <a:buChar char="•"/>
            </a:pPr>
            <a:endParaRPr lang="en-GB" sz="2000" dirty="0">
              <a:solidFill>
                <a:srgbClr val="000000"/>
              </a:solidFill>
              <a:latin typeface="Arial" pitchFamily="34" charset="0"/>
              <a:cs typeface="Arial" pitchFamily="34" charset="0"/>
            </a:endParaRPr>
          </a:p>
          <a:p>
            <a:pPr marL="431800" indent="-358775">
              <a:buFont typeface="Arial" pitchFamily="34" charset="0"/>
              <a:buChar char="•"/>
            </a:pPr>
            <a:r>
              <a:rPr lang="en-GB" sz="2000" dirty="0">
                <a:solidFill>
                  <a:srgbClr val="000000"/>
                </a:solidFill>
                <a:latin typeface="Arial" pitchFamily="34" charset="0"/>
                <a:cs typeface="Arial" pitchFamily="34" charset="0"/>
              </a:rPr>
              <a:t>Any outstanding loan balance will be </a:t>
            </a:r>
            <a:r>
              <a:rPr lang="en-GB" sz="2000" dirty="0" smtClean="0">
                <a:solidFill>
                  <a:srgbClr val="000000"/>
                </a:solidFill>
                <a:latin typeface="Arial" pitchFamily="34" charset="0"/>
                <a:cs typeface="Arial" pitchFamily="34" charset="0"/>
              </a:rPr>
              <a:t>cancelled 30 </a:t>
            </a:r>
            <a:r>
              <a:rPr lang="en-GB" sz="2000" dirty="0">
                <a:solidFill>
                  <a:srgbClr val="000000"/>
                </a:solidFill>
                <a:latin typeface="Arial" pitchFamily="34" charset="0"/>
                <a:cs typeface="Arial" pitchFamily="34" charset="0"/>
              </a:rPr>
              <a:t>years after entering </a:t>
            </a:r>
            <a:r>
              <a:rPr lang="en-GB" sz="2000" dirty="0" smtClean="0">
                <a:solidFill>
                  <a:srgbClr val="000000"/>
                </a:solidFill>
                <a:latin typeface="Arial" pitchFamily="34" charset="0"/>
                <a:cs typeface="Arial" pitchFamily="34" charset="0"/>
              </a:rPr>
              <a:t>repayment.</a:t>
            </a:r>
            <a:endParaRPr lang="en-GB" sz="2000" dirty="0">
              <a:solidFill>
                <a:srgbClr val="000000"/>
              </a:solidFill>
              <a:latin typeface="Arial" pitchFamily="34" charset="0"/>
              <a:cs typeface="Arial" pitchFamily="34" charset="0"/>
            </a:endParaRPr>
          </a:p>
        </p:txBody>
      </p:sp>
      <p:sp>
        <p:nvSpPr>
          <p:cNvPr id="9"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STUDENT LOAN REPAYMENTS</a:t>
            </a:r>
            <a:endParaRPr lang="en-US" sz="2800" dirty="0">
              <a:solidFill>
                <a:srgbClr val="C30052"/>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OVERVIEW</a:t>
            </a:r>
            <a:endParaRPr lang="en-US" sz="2000" dirty="0">
              <a:latin typeface="Arial" pitchFamily="34" charset="0"/>
              <a:cs typeface="Arial" pitchFamily="34" charset="0"/>
            </a:endParaRPr>
          </a:p>
        </p:txBody>
      </p:sp>
      <p:grpSp>
        <p:nvGrpSpPr>
          <p:cNvPr id="11" name="Group 10"/>
          <p:cNvGrpSpPr/>
          <p:nvPr/>
        </p:nvGrpSpPr>
        <p:grpSpPr>
          <a:xfrm>
            <a:off x="204720" y="5701007"/>
            <a:ext cx="8721154" cy="959100"/>
            <a:chOff x="204720" y="5701007"/>
            <a:chExt cx="8721154" cy="959100"/>
          </a:xfrm>
        </p:grpSpPr>
        <p:grpSp>
          <p:nvGrpSpPr>
            <p:cNvPr id="14" name="Group 13"/>
            <p:cNvGrpSpPr/>
            <p:nvPr/>
          </p:nvGrpSpPr>
          <p:grpSpPr>
            <a:xfrm>
              <a:off x="204720" y="5701007"/>
              <a:ext cx="8215948" cy="959100"/>
              <a:chOff x="-1603534" y="3380887"/>
              <a:chExt cx="8215948" cy="959100"/>
            </a:xfrm>
          </p:grpSpPr>
          <p:sp>
            <p:nvSpPr>
              <p:cNvPr id="8" name="Rounded Rectangle 7"/>
              <p:cNvSpPr/>
              <p:nvPr/>
            </p:nvSpPr>
            <p:spPr>
              <a:xfrm>
                <a:off x="-1310187" y="3493828"/>
                <a:ext cx="7922601"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4"/>
              <p:cNvPicPr>
                <a:picLocks noChangeAspect="1" noChangeArrowheads="1"/>
              </p:cNvPicPr>
              <p:nvPr/>
            </p:nvPicPr>
            <p:blipFill>
              <a:blip r:embed="rId3">
                <a:clrChange>
                  <a:clrFrom>
                    <a:srgbClr val="FFFFFF"/>
                  </a:clrFrom>
                  <a:clrTo>
                    <a:srgbClr val="FFFFFF">
                      <a:alpha val="0"/>
                    </a:srgbClr>
                  </a:clrTo>
                </a:clrChange>
              </a:blip>
              <a:srcRect l="43006" t="37873" r="47658" b="45336"/>
              <a:stretch>
                <a:fillRect/>
              </a:stretch>
            </p:blipFill>
            <p:spPr bwMode="auto">
              <a:xfrm>
                <a:off x="-1603534" y="3380887"/>
                <a:ext cx="948444" cy="959100"/>
              </a:xfrm>
              <a:prstGeom prst="rect">
                <a:avLst/>
              </a:prstGeom>
              <a:noFill/>
              <a:ln w="9525">
                <a:noFill/>
                <a:miter lim="800000"/>
                <a:headEnd/>
                <a:tailEnd/>
              </a:ln>
              <a:effectLst/>
            </p:spPr>
          </p:pic>
        </p:grpSp>
        <p:sp>
          <p:nvSpPr>
            <p:cNvPr id="10" name="TextBox 9"/>
            <p:cNvSpPr txBox="1">
              <a:spLocks noChangeArrowheads="1"/>
            </p:cNvSpPr>
            <p:nvPr/>
          </p:nvSpPr>
          <p:spPr bwMode="auto">
            <a:xfrm>
              <a:off x="1103480" y="5833115"/>
              <a:ext cx="7822394" cy="707886"/>
            </a:xfrm>
            <a:prstGeom prst="rect">
              <a:avLst/>
            </a:prstGeom>
            <a:noFill/>
            <a:ln w="9525">
              <a:noFill/>
              <a:miter lim="800000"/>
              <a:headEnd/>
              <a:tailEnd/>
            </a:ln>
          </p:spPr>
          <p:txBody>
            <a:bodyPr>
              <a:spAutoFit/>
            </a:bodyPr>
            <a:lstStyle/>
            <a:p>
              <a:r>
                <a:rPr lang="en-GB" sz="2000" dirty="0" smtClean="0">
                  <a:solidFill>
                    <a:srgbClr val="000000"/>
                  </a:solidFill>
                  <a:latin typeface="Arial" pitchFamily="34" charset="0"/>
                  <a:cs typeface="Arial" pitchFamily="34" charset="0"/>
                </a:rPr>
                <a:t>*If you move/work overseas you will repay</a:t>
              </a:r>
              <a:r>
                <a:rPr lang="en-GB" sz="2000" dirty="0" smtClean="0">
                  <a:latin typeface="Arial" pitchFamily="34" charset="0"/>
                  <a:cs typeface="Arial" pitchFamily="34" charset="0"/>
                </a:rPr>
                <a:t> 9% of your earnings </a:t>
              </a:r>
            </a:p>
            <a:p>
              <a:r>
                <a:rPr lang="en-GB" sz="2000" dirty="0" smtClean="0">
                  <a:latin typeface="Arial" pitchFamily="34" charset="0"/>
                  <a:cs typeface="Arial" pitchFamily="34" charset="0"/>
                </a:rPr>
                <a:t>  over the repayment threshold for the country you are living in.</a:t>
              </a:r>
              <a:endParaRPr lang="en-GB" sz="2000" dirty="0" smtClean="0">
                <a:solidFill>
                  <a:srgbClr val="000000"/>
                </a:solidFill>
                <a:latin typeface="Arial" pitchFamily="34" charset="0"/>
                <a:cs typeface="Arial" pitchFamily="34" charset="0"/>
              </a:endParaRPr>
            </a:p>
          </p:txBody>
        </p:sp>
        <p:sp>
          <p:nvSpPr>
            <p:cNvPr id="15" name="TextBox 14"/>
            <p:cNvSpPr txBox="1"/>
            <p:nvPr/>
          </p:nvSpPr>
          <p:spPr>
            <a:xfrm>
              <a:off x="500181"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xEl>
                                              <p:pRg st="5" end="5"/>
                                            </p:txEl>
                                          </p:spTgt>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3794">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7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ounded Rectangle 19"/>
          <p:cNvSpPr/>
          <p:nvPr/>
        </p:nvSpPr>
        <p:spPr>
          <a:xfrm>
            <a:off x="6198783" y="4660900"/>
            <a:ext cx="2360428" cy="758825"/>
          </a:xfrm>
          <a:prstGeom prst="roundRect">
            <a:avLst/>
          </a:prstGeom>
          <a:solidFill>
            <a:srgbClr val="0070C0"/>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smtClean="0">
                <a:solidFill>
                  <a:schemeClr val="bg1"/>
                </a:solidFill>
                <a:latin typeface="Arial" pitchFamily="34" charset="0"/>
                <a:cs typeface="Arial" pitchFamily="34" charset="0"/>
              </a:rPr>
              <a:t>  £</a:t>
            </a:r>
            <a:r>
              <a:rPr lang="en-GB" sz="2800" dirty="0">
                <a:solidFill>
                  <a:schemeClr val="bg1"/>
                </a:solidFill>
                <a:latin typeface="Arial" pitchFamily="34" charset="0"/>
                <a:cs typeface="Arial" pitchFamily="34" charset="0"/>
              </a:rPr>
              <a:t>30</a:t>
            </a:r>
          </a:p>
        </p:txBody>
      </p:sp>
      <p:grpSp>
        <p:nvGrpSpPr>
          <p:cNvPr id="2" name="Group 37"/>
          <p:cNvGrpSpPr>
            <a:grpSpLocks/>
          </p:cNvGrpSpPr>
          <p:nvPr/>
        </p:nvGrpSpPr>
        <p:grpSpPr bwMode="auto">
          <a:xfrm>
            <a:off x="6166885" y="4657725"/>
            <a:ext cx="2392325" cy="758825"/>
            <a:chOff x="6038488" y="4657951"/>
            <a:chExt cx="2499556" cy="758047"/>
          </a:xfrm>
          <a:solidFill>
            <a:srgbClr val="0070C0"/>
          </a:solidFill>
        </p:grpSpPr>
        <p:sp>
          <p:nvSpPr>
            <p:cNvPr id="34" name="Rounded Rectangle 33"/>
            <p:cNvSpPr/>
            <p:nvPr/>
          </p:nvSpPr>
          <p:spPr>
            <a:xfrm>
              <a:off x="6038488" y="4657951"/>
              <a:ext cx="2499556" cy="758047"/>
            </a:xfrm>
            <a:prstGeom prst="roundRect">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solidFill>
                  <a:schemeClr val="bg1"/>
                </a:solidFill>
                <a:latin typeface="Arial" pitchFamily="34" charset="0"/>
                <a:cs typeface="Arial" pitchFamily="34" charset="0"/>
              </a:endParaRPr>
            </a:p>
          </p:txBody>
        </p:sp>
        <p:sp>
          <p:nvSpPr>
            <p:cNvPr id="62514" name="TextBox 32"/>
            <p:cNvSpPr txBox="1">
              <a:spLocks noChangeArrowheads="1"/>
            </p:cNvSpPr>
            <p:nvPr/>
          </p:nvSpPr>
          <p:spPr bwMode="auto">
            <a:xfrm>
              <a:off x="6550558" y="4669669"/>
              <a:ext cx="1753908" cy="707160"/>
            </a:xfrm>
            <a:prstGeom prst="rect">
              <a:avLst/>
            </a:prstGeom>
            <a:noFill/>
            <a:ln w="9525">
              <a:noFill/>
              <a:miter lim="800000"/>
              <a:headEnd/>
              <a:tailEnd/>
            </a:ln>
          </p:spPr>
          <p:txBody>
            <a:bodyPr wrap="none" anchor="ctr">
              <a:spAutoFit/>
            </a:bodyPr>
            <a:lstStyle/>
            <a:p>
              <a:pPr algn="ctr"/>
              <a:r>
                <a:rPr lang="en-GB" sz="2000" dirty="0" smtClean="0">
                  <a:solidFill>
                    <a:schemeClr val="bg1"/>
                  </a:solidFill>
                  <a:latin typeface="Arial" pitchFamily="34" charset="0"/>
                  <a:cs typeface="Arial" pitchFamily="34" charset="0"/>
                </a:rPr>
                <a:t> Monthly</a:t>
              </a:r>
              <a:endParaRPr lang="en-GB" sz="2000" dirty="0">
                <a:solidFill>
                  <a:schemeClr val="bg1"/>
                </a:solidFill>
                <a:latin typeface="Arial" pitchFamily="34" charset="0"/>
                <a:cs typeface="Arial" pitchFamily="34" charset="0"/>
              </a:endParaRPr>
            </a:p>
            <a:p>
              <a:pPr algn="ctr"/>
              <a:r>
                <a:rPr lang="en-GB" sz="2000" dirty="0" smtClean="0">
                  <a:solidFill>
                    <a:schemeClr val="bg1"/>
                  </a:solidFill>
                  <a:latin typeface="Arial" pitchFamily="34" charset="0"/>
                  <a:cs typeface="Arial" pitchFamily="34" charset="0"/>
                </a:rPr>
                <a:t>  repayment</a:t>
              </a:r>
              <a:r>
                <a:rPr lang="en-GB" sz="2000" dirty="0">
                  <a:solidFill>
                    <a:schemeClr val="bg1"/>
                  </a:solidFill>
                  <a:latin typeface="Arial" pitchFamily="34" charset="0"/>
                  <a:cs typeface="Arial" pitchFamily="34" charset="0"/>
                </a:rPr>
                <a:t>?</a:t>
              </a:r>
            </a:p>
          </p:txBody>
        </p:sp>
      </p:grpSp>
      <p:sp>
        <p:nvSpPr>
          <p:cNvPr id="24" name="Rounded Rectangle 23"/>
          <p:cNvSpPr/>
          <p:nvPr/>
        </p:nvSpPr>
        <p:spPr>
          <a:xfrm>
            <a:off x="3368675" y="4652963"/>
            <a:ext cx="2239963" cy="766762"/>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latin typeface="Arial" pitchFamily="34" charset="0"/>
                <a:cs typeface="Arial" pitchFamily="34" charset="0"/>
              </a:rPr>
              <a:t>£4,000</a:t>
            </a:r>
          </a:p>
        </p:txBody>
      </p:sp>
      <p:sp>
        <p:nvSpPr>
          <p:cNvPr id="23" name="Rounded Rectangle 22"/>
          <p:cNvSpPr/>
          <p:nvPr/>
        </p:nvSpPr>
        <p:spPr>
          <a:xfrm>
            <a:off x="3370263" y="4654550"/>
            <a:ext cx="2239962" cy="766763"/>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chemeClr val="tx1"/>
                </a:solidFill>
                <a:latin typeface="Arial" pitchFamily="34" charset="0"/>
                <a:cs typeface="Arial" pitchFamily="34" charset="0"/>
              </a:rPr>
              <a:t>9% Deducted from?</a:t>
            </a:r>
          </a:p>
        </p:txBody>
      </p:sp>
      <p:graphicFrame>
        <p:nvGraphicFramePr>
          <p:cNvPr id="652291" name="Group 3"/>
          <p:cNvGraphicFramePr>
            <a:graphicFrameLocks noGrp="1"/>
          </p:cNvGraphicFramePr>
          <p:nvPr>
            <p:ph sz="half" idx="4294967295"/>
          </p:nvPr>
        </p:nvGraphicFramePr>
        <p:xfrm>
          <a:off x="477680" y="1612238"/>
          <a:ext cx="8157355" cy="2781600"/>
        </p:xfrm>
        <a:graphic>
          <a:graphicData uri="http://schemas.openxmlformats.org/drawingml/2006/table">
            <a:tbl>
              <a:tblPr>
                <a:tableStyleId>{C4B1156A-380E-4F78-BDF5-A606A8083BF9}</a:tableStyleId>
              </a:tblPr>
              <a:tblGrid>
                <a:gridCol w="2657309">
                  <a:extLst>
                    <a:ext uri="{9D8B030D-6E8A-4147-A177-3AD203B41FA5}">
                      <a16:colId xmlns:a16="http://schemas.microsoft.com/office/drawing/2014/main" val="20000"/>
                    </a:ext>
                  </a:extLst>
                </a:gridCol>
                <a:gridCol w="2620370">
                  <a:extLst>
                    <a:ext uri="{9D8B030D-6E8A-4147-A177-3AD203B41FA5}">
                      <a16:colId xmlns:a16="http://schemas.microsoft.com/office/drawing/2014/main" val="20001"/>
                    </a:ext>
                  </a:extLst>
                </a:gridCol>
                <a:gridCol w="2879676">
                  <a:extLst>
                    <a:ext uri="{9D8B030D-6E8A-4147-A177-3AD203B41FA5}">
                      <a16:colId xmlns:a16="http://schemas.microsoft.com/office/drawing/2014/main" val="20002"/>
                    </a:ext>
                  </a:extLst>
                </a:gridCol>
              </a:tblGrid>
              <a:tr h="36671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Income each year before tax</a:t>
                      </a:r>
                      <a:endParaRPr kumimoji="0" lang="en-GB" sz="2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 9% will be deducted from</a:t>
                      </a:r>
                      <a:endParaRPr kumimoji="0" lang="en-GB" sz="20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smtClean="0">
                          <a:ln>
                            <a:noFill/>
                          </a:ln>
                          <a:solidFill>
                            <a:schemeClr val="bg1"/>
                          </a:solidFill>
                          <a:effectLst/>
                          <a:latin typeface="Arial" pitchFamily="34" charset="0"/>
                          <a:cs typeface="Arial" pitchFamily="34" charset="0"/>
                        </a:rPr>
                        <a:t>Monthly repayment </a:t>
                      </a:r>
                      <a:r>
                        <a:rPr kumimoji="0" lang="en-GB" sz="1800" b="1" u="none" strike="noStrike" cap="none" normalizeH="0" baseline="0" dirty="0" smtClean="0">
                          <a:ln>
                            <a:noFill/>
                          </a:ln>
                          <a:solidFill>
                            <a:schemeClr val="bg1"/>
                          </a:solidFill>
                          <a:effectLst/>
                          <a:latin typeface="Arial" pitchFamily="34" charset="0"/>
                          <a:cs typeface="Arial" pitchFamily="34" charset="0"/>
                        </a:rPr>
                        <a:t>(Approx)</a:t>
                      </a: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£21,000</a:t>
                      </a:r>
                      <a:endParaRPr kumimoji="0" lang="en-GB" sz="2000" b="0" i="0" u="none" strike="noStrike" cap="none" normalizeH="0" baseline="0" dirty="0" smtClean="0">
                        <a:ln>
                          <a:noFill/>
                        </a:ln>
                        <a:solidFill>
                          <a:srgbClr val="0066CC"/>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£0</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£22,000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£1,000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£23,500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£2,500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£18</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£27,000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£6,000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£45</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33363">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£30,000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smtClean="0">
                          <a:ln>
                            <a:noFill/>
                          </a:ln>
                          <a:effectLst/>
                          <a:latin typeface="Arial" pitchFamily="34" charset="0"/>
                          <a:cs typeface="Arial" pitchFamily="34" charset="0"/>
                        </a:rPr>
                        <a:t>£9,000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smtClean="0">
                          <a:ln>
                            <a:noFill/>
                          </a:ln>
                          <a:effectLst/>
                          <a:latin typeface="Arial" pitchFamily="34" charset="0"/>
                          <a:cs typeface="Arial" pitchFamily="34" charset="0"/>
                        </a:rPr>
                        <a:t>£67</a:t>
                      </a:r>
                      <a:endParaRPr kumimoji="0" lang="en-GB" sz="2000" b="0" i="0" u="none" strike="noStrike" cap="none" normalizeH="0" baseline="0" dirty="0" smtClean="0">
                        <a:ln>
                          <a:noFill/>
                        </a:ln>
                        <a:solidFill>
                          <a:srgbClr val="009900"/>
                        </a:solidFill>
                        <a:effectLst/>
                        <a:latin typeface="Arial" pitchFamily="34" charset="0"/>
                        <a:cs typeface="Arial" pitchFamily="34" charset="0"/>
                      </a:endParaRPr>
                    </a:p>
                  </a:txBody>
                  <a:tcPr marL="54000" marR="54000"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 name="Rounded Rectangle 12"/>
          <p:cNvSpPr/>
          <p:nvPr/>
        </p:nvSpPr>
        <p:spPr>
          <a:xfrm>
            <a:off x="738188" y="4657725"/>
            <a:ext cx="2239962" cy="766763"/>
          </a:xfrm>
          <a:prstGeom prst="roundRect">
            <a:avLst/>
          </a:prstGeom>
          <a:solidFill>
            <a:srgbClr val="0070C0"/>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smtClean="0">
                <a:solidFill>
                  <a:schemeClr val="bg1"/>
                </a:solidFill>
                <a:latin typeface="Arial" pitchFamily="34" charset="0"/>
                <a:cs typeface="Arial" pitchFamily="34" charset="0"/>
              </a:rPr>
              <a:t>    Income</a:t>
            </a:r>
            <a:endParaRPr lang="en-GB" sz="2000" dirty="0">
              <a:solidFill>
                <a:schemeClr val="bg1"/>
              </a:solidFill>
              <a:latin typeface="Arial" pitchFamily="34" charset="0"/>
              <a:cs typeface="Arial" pitchFamily="34" charset="0"/>
            </a:endParaRPr>
          </a:p>
          <a:p>
            <a:pPr algn="ctr">
              <a:defRPr/>
            </a:pPr>
            <a:r>
              <a:rPr lang="en-GB" sz="2000" dirty="0" smtClean="0">
                <a:solidFill>
                  <a:schemeClr val="bg1"/>
                </a:solidFill>
                <a:latin typeface="Arial" pitchFamily="34" charset="0"/>
                <a:cs typeface="Arial" pitchFamily="34" charset="0"/>
              </a:rPr>
              <a:t>    £25,000</a:t>
            </a:r>
            <a:endParaRPr lang="en-GB" sz="2000" dirty="0">
              <a:solidFill>
                <a:schemeClr val="bg1"/>
              </a:solidFill>
              <a:latin typeface="Arial" pitchFamily="34" charset="0"/>
              <a:cs typeface="Arial" pitchFamily="34" charset="0"/>
            </a:endParaRPr>
          </a:p>
        </p:txBody>
      </p:sp>
      <p:sp>
        <p:nvSpPr>
          <p:cNvPr id="19" name="TextBox 14"/>
          <p:cNvSpPr txBox="1">
            <a:spLocks noChangeArrowheads="1"/>
          </p:cNvSpPr>
          <p:nvPr/>
        </p:nvSpPr>
        <p:spPr bwMode="auto">
          <a:xfrm>
            <a:off x="1778000" y="361950"/>
            <a:ext cx="6602413" cy="815975"/>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C30052"/>
                </a:solidFill>
                <a:latin typeface="Arial" pitchFamily="34" charset="0"/>
                <a:cs typeface="Arial" pitchFamily="34" charset="0"/>
              </a:rPr>
              <a:t>STUDENT LOAN REPAYMENTS</a:t>
            </a:r>
            <a:endParaRPr lang="en-US" sz="2800" dirty="0">
              <a:solidFill>
                <a:srgbClr val="C30052"/>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THE FIGURES</a:t>
            </a:r>
            <a:endParaRPr lang="en-US" sz="2000" dirty="0">
              <a:latin typeface="Arial" pitchFamily="34" charset="0"/>
              <a:cs typeface="Arial" pitchFamily="34" charset="0"/>
            </a:endParaRPr>
          </a:p>
        </p:txBody>
      </p:sp>
      <p:grpSp>
        <p:nvGrpSpPr>
          <p:cNvPr id="18" name="Group 17"/>
          <p:cNvGrpSpPr/>
          <p:nvPr/>
        </p:nvGrpSpPr>
        <p:grpSpPr>
          <a:xfrm>
            <a:off x="204720" y="5701007"/>
            <a:ext cx="8721154" cy="959100"/>
            <a:chOff x="204720" y="5701007"/>
            <a:chExt cx="8721154" cy="959100"/>
          </a:xfrm>
        </p:grpSpPr>
        <p:grpSp>
          <p:nvGrpSpPr>
            <p:cNvPr id="25" name="Group 24"/>
            <p:cNvGrpSpPr/>
            <p:nvPr/>
          </p:nvGrpSpPr>
          <p:grpSpPr>
            <a:xfrm>
              <a:off x="204720" y="5701007"/>
              <a:ext cx="8338779" cy="959100"/>
              <a:chOff x="-1603534" y="3380887"/>
              <a:chExt cx="8338779" cy="959100"/>
            </a:xfrm>
          </p:grpSpPr>
          <p:sp>
            <p:nvSpPr>
              <p:cNvPr id="26" name="Rounded Rectangle 25"/>
              <p:cNvSpPr/>
              <p:nvPr/>
            </p:nvSpPr>
            <p:spPr>
              <a:xfrm>
                <a:off x="-1310187" y="3493828"/>
                <a:ext cx="8045432"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Picture 4"/>
              <p:cNvPicPr>
                <a:picLocks noChangeAspect="1" noChangeArrowheads="1"/>
              </p:cNvPicPr>
              <p:nvPr/>
            </p:nvPicPr>
            <p:blipFill>
              <a:blip r:embed="rId3">
                <a:clrChange>
                  <a:clrFrom>
                    <a:srgbClr val="FFFFFF"/>
                  </a:clrFrom>
                  <a:clrTo>
                    <a:srgbClr val="FFFFFF">
                      <a:alpha val="0"/>
                    </a:srgbClr>
                  </a:clrTo>
                </a:clrChange>
              </a:blip>
              <a:srcRect l="43006" t="37873" r="47658" b="45336"/>
              <a:stretch>
                <a:fillRect/>
              </a:stretch>
            </p:blipFill>
            <p:spPr bwMode="auto">
              <a:xfrm>
                <a:off x="-1603534" y="3380887"/>
                <a:ext cx="948444" cy="959100"/>
              </a:xfrm>
              <a:prstGeom prst="rect">
                <a:avLst/>
              </a:prstGeom>
              <a:noFill/>
              <a:ln w="9525">
                <a:noFill/>
                <a:miter lim="800000"/>
                <a:headEnd/>
                <a:tailEnd/>
              </a:ln>
              <a:effectLst/>
            </p:spPr>
          </p:pic>
        </p:grpSp>
        <p:sp>
          <p:nvSpPr>
            <p:cNvPr id="62507" name="TextBox 9"/>
            <p:cNvSpPr txBox="1">
              <a:spLocks noChangeArrowheads="1"/>
            </p:cNvSpPr>
            <p:nvPr/>
          </p:nvSpPr>
          <p:spPr bwMode="auto">
            <a:xfrm>
              <a:off x="1103480" y="5833115"/>
              <a:ext cx="7822394" cy="708983"/>
            </a:xfrm>
            <a:prstGeom prst="rect">
              <a:avLst/>
            </a:prstGeom>
            <a:noFill/>
            <a:ln w="9525">
              <a:noFill/>
              <a:miter lim="800000"/>
              <a:headEnd/>
              <a:tailEnd/>
            </a:ln>
          </p:spPr>
          <p:txBody>
            <a:bodyPr>
              <a:spAutoFit/>
            </a:bodyPr>
            <a:lstStyle/>
            <a:p>
              <a:r>
                <a:rPr lang="en-GB" sz="2000" dirty="0">
                  <a:solidFill>
                    <a:srgbClr val="000000"/>
                  </a:solidFill>
                  <a:latin typeface="Arial" pitchFamily="34" charset="0"/>
                  <a:cs typeface="Arial" pitchFamily="34" charset="0"/>
                </a:rPr>
                <a:t>Interest </a:t>
              </a:r>
              <a:r>
                <a:rPr lang="en-GB" sz="2000" dirty="0" smtClean="0">
                  <a:solidFill>
                    <a:srgbClr val="000000"/>
                  </a:solidFill>
                  <a:latin typeface="Arial" pitchFamily="34" charset="0"/>
                  <a:cs typeface="Arial" pitchFamily="34" charset="0"/>
                </a:rPr>
                <a:t>is </a:t>
              </a:r>
              <a:r>
                <a:rPr lang="en-GB" sz="2000" dirty="0">
                  <a:solidFill>
                    <a:srgbClr val="000000"/>
                  </a:solidFill>
                  <a:latin typeface="Arial" pitchFamily="34" charset="0"/>
                  <a:cs typeface="Arial" pitchFamily="34" charset="0"/>
                </a:rPr>
                <a:t>applied to </a:t>
              </a:r>
              <a:r>
                <a:rPr lang="en-GB" sz="2000" dirty="0" smtClean="0">
                  <a:solidFill>
                    <a:srgbClr val="000000"/>
                  </a:solidFill>
                  <a:latin typeface="Arial" pitchFamily="34" charset="0"/>
                  <a:cs typeface="Arial" pitchFamily="34" charset="0"/>
                </a:rPr>
                <a:t>your </a:t>
              </a:r>
              <a:r>
                <a:rPr lang="en-GB" sz="2000" dirty="0">
                  <a:solidFill>
                    <a:srgbClr val="000000"/>
                  </a:solidFill>
                  <a:latin typeface="Arial" pitchFamily="34" charset="0"/>
                  <a:cs typeface="Arial" pitchFamily="34" charset="0"/>
                </a:rPr>
                <a:t>loan at a maximum rate of RPI +3% </a:t>
              </a:r>
              <a:endParaRPr lang="en-GB" sz="2000" dirty="0" smtClean="0">
                <a:solidFill>
                  <a:srgbClr val="000000"/>
                </a:solidFill>
                <a:latin typeface="Arial" pitchFamily="34" charset="0"/>
                <a:cs typeface="Arial" pitchFamily="34" charset="0"/>
              </a:endParaRPr>
            </a:p>
            <a:p>
              <a:r>
                <a:rPr lang="en-GB" sz="2000" dirty="0" smtClean="0">
                  <a:solidFill>
                    <a:srgbClr val="000000"/>
                  </a:solidFill>
                  <a:latin typeface="Arial" pitchFamily="34" charset="0"/>
                  <a:cs typeface="Arial" pitchFamily="34" charset="0"/>
                </a:rPr>
                <a:t>More </a:t>
              </a:r>
              <a:r>
                <a:rPr lang="en-GB" sz="2000" dirty="0">
                  <a:solidFill>
                    <a:srgbClr val="000000"/>
                  </a:solidFill>
                  <a:latin typeface="Arial" pitchFamily="34" charset="0"/>
                  <a:cs typeface="Arial" pitchFamily="34" charset="0"/>
                </a:rPr>
                <a:t>info can be found </a:t>
              </a:r>
              <a:r>
                <a:rPr lang="en-GB" sz="2000" dirty="0" smtClean="0">
                  <a:solidFill>
                    <a:srgbClr val="000000"/>
                  </a:solidFill>
                  <a:latin typeface="Arial" pitchFamily="34" charset="0"/>
                  <a:cs typeface="Arial" pitchFamily="34" charset="0"/>
                </a:rPr>
                <a:t>on </a:t>
              </a:r>
              <a:r>
                <a:rPr lang="en-GB" sz="2000" b="1" dirty="0" smtClean="0">
                  <a:solidFill>
                    <a:srgbClr val="000000"/>
                  </a:solidFill>
                  <a:latin typeface="Arial" pitchFamily="34" charset="0"/>
                  <a:cs typeface="Arial" pitchFamily="34" charset="0"/>
                  <a:hlinkClick r:id="rId4"/>
                </a:rPr>
                <a:t>www.slc.co.uk/repayment</a:t>
              </a:r>
              <a:endParaRPr lang="en-GB" sz="2000" b="1" dirty="0">
                <a:solidFill>
                  <a:srgbClr val="000000"/>
                </a:solidFill>
                <a:latin typeface="Arial" pitchFamily="34" charset="0"/>
                <a:cs typeface="Arial" pitchFamily="34" charset="0"/>
              </a:endParaRPr>
            </a:p>
          </p:txBody>
        </p:sp>
        <p:sp>
          <p:nvSpPr>
            <p:cNvPr id="21" name="TextBox 20"/>
            <p:cNvSpPr txBox="1"/>
            <p:nvPr/>
          </p:nvSpPr>
          <p:spPr>
            <a:xfrm>
              <a:off x="500181"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pic>
        <p:nvPicPr>
          <p:cNvPr id="1026" name="Picture 2" descr="C:\Users\rutterb\Desktop\1516 Templates &amp; Graphics\Turquoise icons -PNG\Repayment_turquoise.png"/>
          <p:cNvPicPr>
            <a:picLocks noChangeAspect="1" noChangeArrowheads="1"/>
          </p:cNvPicPr>
          <p:nvPr/>
        </p:nvPicPr>
        <p:blipFill>
          <a:blip r:embed="rId5"/>
          <a:srcRect/>
          <a:stretch>
            <a:fillRect/>
          </a:stretch>
        </p:blipFill>
        <p:spPr bwMode="auto">
          <a:xfrm>
            <a:off x="5801808" y="4629585"/>
            <a:ext cx="917971" cy="810793"/>
          </a:xfrm>
          <a:prstGeom prst="rect">
            <a:avLst/>
          </a:prstGeom>
          <a:noFill/>
        </p:spPr>
      </p:pic>
      <p:pic>
        <p:nvPicPr>
          <p:cNvPr id="1027" name="Picture 3" descr="C:\Users\rutterb\Desktop\1516 Templates &amp; Graphics\Turquoise icons -PNG\Household income_turquoise.png"/>
          <p:cNvPicPr>
            <a:picLocks noChangeAspect="1" noChangeArrowheads="1"/>
          </p:cNvPicPr>
          <p:nvPr/>
        </p:nvPicPr>
        <p:blipFill>
          <a:blip r:embed="rId6"/>
          <a:srcRect/>
          <a:stretch>
            <a:fillRect/>
          </a:stretch>
        </p:blipFill>
        <p:spPr bwMode="auto">
          <a:xfrm>
            <a:off x="350741" y="4631935"/>
            <a:ext cx="1020859" cy="808617"/>
          </a:xfrm>
          <a:prstGeom prst="rect">
            <a:avLst/>
          </a:prstGeo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23"/>
                                        </p:tgtEl>
                                        <p:attrNameLst>
                                          <p:attrName>ppt_w</p:attrName>
                                        </p:attrNameLst>
                                      </p:cBhvr>
                                      <p:tavLst>
                                        <p:tav tm="0">
                                          <p:val>
                                            <p:strVal val="ppt_w"/>
                                          </p:val>
                                        </p:tav>
                                        <p:tav tm="100000">
                                          <p:val>
                                            <p:fltVal val="0"/>
                                          </p:val>
                                        </p:tav>
                                      </p:tavLst>
                                    </p:anim>
                                    <p:anim calcmode="lin" valueType="num">
                                      <p:cBhvr>
                                        <p:cTn id="7" dur="1000"/>
                                        <p:tgtEl>
                                          <p:spTgt spid="23"/>
                                        </p:tgtEl>
                                        <p:attrNameLst>
                                          <p:attrName>ppt_h</p:attrName>
                                        </p:attrNameLst>
                                      </p:cBhvr>
                                      <p:tavLst>
                                        <p:tav tm="0">
                                          <p:val>
                                            <p:strVal val="ppt_h"/>
                                          </p:val>
                                        </p:tav>
                                        <p:tav tm="100000">
                                          <p:val>
                                            <p:fltVal val="0"/>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3575" y="2530475"/>
            <a:ext cx="5754688"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5B1E69"/>
                </a:solidFill>
                <a:cs typeface="Arial" charset="0"/>
              </a:rPr>
              <a:t>MANAGING YOUR MONEY</a:t>
            </a:r>
          </a:p>
          <a:p>
            <a:pPr eaLnBrk="1" hangingPunct="1">
              <a:spcAft>
                <a:spcPts val="600"/>
              </a:spcAft>
              <a:defRPr/>
            </a:pPr>
            <a:r>
              <a:rPr lang="en-US" sz="2000" dirty="0" smtClean="0">
                <a:cs typeface="Arial" charset="0"/>
              </a:rPr>
              <a:t>MAKE SURE YOU ARE READY FOR HE</a:t>
            </a:r>
          </a:p>
        </p:txBody>
      </p:sp>
      <p:sp>
        <p:nvSpPr>
          <p:cNvPr id="3"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4</a:t>
            </a:r>
          </a:p>
        </p:txBody>
      </p:sp>
    </p:spTree>
    <p:extLst>
      <p:ext uri="{BB962C8B-B14F-4D97-AF65-F5344CB8AC3E}">
        <p14:creationId xmlns:p14="http://schemas.microsoft.com/office/powerpoint/2010/main" val="789288168"/>
      </p:ext>
    </p:extLst>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16"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17" name="Picture 16"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18" name="Straight Connector 17"/>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05218" y="1897040"/>
            <a:ext cx="2593980" cy="400110"/>
          </a:xfrm>
          <a:prstGeom prst="rect">
            <a:avLst/>
          </a:prstGeom>
          <a:noFill/>
        </p:spPr>
        <p:txBody>
          <a:bodyPr wrap="none" rtlCol="0">
            <a:spAutoFit/>
          </a:bodyPr>
          <a:lstStyle/>
          <a:p>
            <a:r>
              <a:rPr lang="en-GB" sz="2000" dirty="0" smtClean="0">
                <a:latin typeface="Arial" pitchFamily="34" charset="0"/>
                <a:cs typeface="Arial" pitchFamily="34" charset="0"/>
              </a:rPr>
              <a:t>Consider the </a:t>
            </a:r>
            <a:r>
              <a:rPr lang="en-GB" sz="2000" b="1" dirty="0" smtClean="0">
                <a:latin typeface="Arial" pitchFamily="34" charset="0"/>
                <a:cs typeface="Arial" pitchFamily="34" charset="0"/>
              </a:rPr>
              <a:t>COSTS</a:t>
            </a:r>
            <a:endParaRPr lang="en-GB" sz="2000" dirty="0">
              <a:latin typeface="Arial" pitchFamily="34" charset="0"/>
              <a:cs typeface="Arial" pitchFamily="34" charset="0"/>
            </a:endParaRPr>
          </a:p>
        </p:txBody>
      </p:sp>
      <p:sp>
        <p:nvSpPr>
          <p:cNvPr id="22" name="TextBox 21"/>
          <p:cNvSpPr txBox="1"/>
          <p:nvPr/>
        </p:nvSpPr>
        <p:spPr>
          <a:xfrm>
            <a:off x="3769057" y="4274024"/>
            <a:ext cx="2095446" cy="400110"/>
          </a:xfrm>
          <a:prstGeom prst="rect">
            <a:avLst/>
          </a:prstGeom>
          <a:noFill/>
        </p:spPr>
        <p:txBody>
          <a:bodyPr wrap="none" rtlCol="0">
            <a:spAutoFit/>
          </a:bodyPr>
          <a:lstStyle/>
          <a:p>
            <a:pPr algn="ctr"/>
            <a:r>
              <a:rPr lang="en-GB" sz="2000" dirty="0" smtClean="0">
                <a:latin typeface="Arial" pitchFamily="34" charset="0"/>
                <a:cs typeface="Arial" pitchFamily="34" charset="0"/>
              </a:rPr>
              <a:t>Plan a </a:t>
            </a:r>
            <a:r>
              <a:rPr lang="en-GB" sz="2000" b="1" dirty="0" smtClean="0">
                <a:latin typeface="Arial" pitchFamily="34" charset="0"/>
                <a:cs typeface="Arial" pitchFamily="34" charset="0"/>
              </a:rPr>
              <a:t>BUDGET</a:t>
            </a:r>
          </a:p>
        </p:txBody>
      </p:sp>
      <p:sp>
        <p:nvSpPr>
          <p:cNvPr id="23" name="TextBox 22"/>
          <p:cNvSpPr txBox="1"/>
          <p:nvPr/>
        </p:nvSpPr>
        <p:spPr>
          <a:xfrm>
            <a:off x="5718409" y="1981202"/>
            <a:ext cx="3643959" cy="400110"/>
          </a:xfrm>
          <a:prstGeom prst="rect">
            <a:avLst/>
          </a:prstGeom>
          <a:noFill/>
        </p:spPr>
        <p:txBody>
          <a:bodyPr wrap="square" rtlCol="0">
            <a:spAutoFit/>
          </a:bodyPr>
          <a:lstStyle/>
          <a:p>
            <a:r>
              <a:rPr lang="en-GB" sz="2000" dirty="0" smtClean="0">
                <a:latin typeface="Arial" pitchFamily="34" charset="0"/>
                <a:cs typeface="Arial" pitchFamily="34" charset="0"/>
              </a:rPr>
              <a:t>Remember </a:t>
            </a:r>
            <a:r>
              <a:rPr lang="en-GB" sz="2000" b="1" dirty="0" smtClean="0">
                <a:latin typeface="Arial" pitchFamily="34" charset="0"/>
                <a:cs typeface="Arial" pitchFamily="34" charset="0"/>
              </a:rPr>
              <a:t>KEY POINTS</a:t>
            </a:r>
            <a:endParaRPr lang="en-GB" sz="2000" dirty="0">
              <a:latin typeface="Arial" pitchFamily="34" charset="0"/>
              <a:cs typeface="Arial" pitchFamily="34" charset="0"/>
            </a:endParaRPr>
          </a:p>
        </p:txBody>
      </p:sp>
      <p:sp>
        <p:nvSpPr>
          <p:cNvPr id="24" name="TextBox 23"/>
          <p:cNvSpPr txBox="1"/>
          <p:nvPr/>
        </p:nvSpPr>
        <p:spPr>
          <a:xfrm rot="20841202">
            <a:off x="1531064" y="3154747"/>
            <a:ext cx="2015295" cy="1200329"/>
          </a:xfrm>
          <a:prstGeom prst="rect">
            <a:avLst/>
          </a:prstGeom>
          <a:noFill/>
        </p:spPr>
        <p:txBody>
          <a:bodyPr wrap="none" rtlCol="0">
            <a:spAutoFit/>
          </a:bodyPr>
          <a:lstStyle/>
          <a:p>
            <a:pPr algn="ctr"/>
            <a:r>
              <a:rPr lang="en-GB" sz="2400" b="1" dirty="0" smtClean="0">
                <a:solidFill>
                  <a:schemeClr val="bg1"/>
                </a:solidFill>
                <a:latin typeface="Arial" pitchFamily="34" charset="0"/>
                <a:cs typeface="Arial" pitchFamily="34" charset="0"/>
              </a:rPr>
              <a:t>Make sure </a:t>
            </a:r>
          </a:p>
          <a:p>
            <a:pPr algn="ctr"/>
            <a:r>
              <a:rPr lang="en-GB" sz="2400" b="1" dirty="0" smtClean="0">
                <a:solidFill>
                  <a:schemeClr val="bg1"/>
                </a:solidFill>
                <a:latin typeface="Arial" pitchFamily="34" charset="0"/>
                <a:cs typeface="Arial" pitchFamily="34" charset="0"/>
              </a:rPr>
              <a:t>you’re ready</a:t>
            </a:r>
          </a:p>
          <a:p>
            <a:pPr algn="ctr"/>
            <a:r>
              <a:rPr lang="en-GB" sz="2400" b="1" dirty="0" smtClean="0">
                <a:solidFill>
                  <a:schemeClr val="bg1"/>
                </a:solidFill>
                <a:latin typeface="Arial" pitchFamily="34" charset="0"/>
                <a:cs typeface="Arial" pitchFamily="34" charset="0"/>
              </a:rPr>
              <a:t>for HE</a:t>
            </a:r>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68275" y="1758790"/>
            <a:ext cx="8980488" cy="3477875"/>
          </a:xfrm>
          <a:prstGeom prst="rect">
            <a:avLst/>
          </a:prstGeom>
          <a:noFill/>
          <a:ln w="9525">
            <a:noFill/>
            <a:miter lim="800000"/>
            <a:headEnd/>
            <a:tailEnd/>
          </a:ln>
        </p:spPr>
        <p:txBody>
          <a:bodyPr>
            <a:spAutoFit/>
          </a:bodyPr>
          <a:lstStyle/>
          <a:p>
            <a:pPr marL="431800" indent="-358775"/>
            <a:r>
              <a:rPr lang="en-GB" sz="2000" dirty="0" smtClean="0">
                <a:latin typeface="Arial" pitchFamily="34" charset="0"/>
                <a:cs typeface="Arial" pitchFamily="34" charset="0"/>
              </a:rPr>
              <a:t>It’s </a:t>
            </a:r>
            <a:r>
              <a:rPr lang="en-GB" sz="2000" dirty="0">
                <a:latin typeface="Arial" pitchFamily="34" charset="0"/>
                <a:cs typeface="Arial" pitchFamily="34" charset="0"/>
              </a:rPr>
              <a:t>important to think about the </a:t>
            </a:r>
            <a:r>
              <a:rPr lang="en-GB" sz="2000" dirty="0" smtClean="0">
                <a:latin typeface="Arial" pitchFamily="34" charset="0"/>
                <a:cs typeface="Arial" pitchFamily="34" charset="0"/>
              </a:rPr>
              <a:t>costs you </a:t>
            </a:r>
            <a:r>
              <a:rPr lang="en-GB" sz="2000" dirty="0">
                <a:latin typeface="Arial" pitchFamily="34" charset="0"/>
                <a:cs typeface="Arial" pitchFamily="34" charset="0"/>
              </a:rPr>
              <a:t>are likely to </a:t>
            </a:r>
            <a:r>
              <a:rPr lang="en-GB" sz="2000" dirty="0" smtClean="0">
                <a:latin typeface="Arial" pitchFamily="34" charset="0"/>
                <a:cs typeface="Arial" pitchFamily="34" charset="0"/>
              </a:rPr>
              <a:t>face while at uni </a:t>
            </a:r>
          </a:p>
          <a:p>
            <a:pPr marL="431800" indent="-358775"/>
            <a:r>
              <a:rPr lang="en-GB" sz="2000" dirty="0" smtClean="0">
                <a:latin typeface="Arial" pitchFamily="34" charset="0"/>
                <a:cs typeface="Arial" pitchFamily="34" charset="0"/>
              </a:rPr>
              <a:t>and how </a:t>
            </a:r>
            <a:r>
              <a:rPr lang="en-GB" sz="2000" dirty="0">
                <a:latin typeface="Arial" pitchFamily="34" charset="0"/>
                <a:cs typeface="Arial" pitchFamily="34" charset="0"/>
              </a:rPr>
              <a:t>to manage your </a:t>
            </a:r>
            <a:r>
              <a:rPr lang="en-GB" sz="2000" dirty="0" smtClean="0">
                <a:latin typeface="Arial" pitchFamily="34" charset="0"/>
                <a:cs typeface="Arial" pitchFamily="34" charset="0"/>
              </a:rPr>
              <a:t>money.</a:t>
            </a:r>
            <a:endParaRPr lang="en-GB" sz="2000" dirty="0">
              <a:latin typeface="Arial" pitchFamily="34" charset="0"/>
              <a:cs typeface="Arial" pitchFamily="34" charset="0"/>
            </a:endParaRPr>
          </a:p>
          <a:p>
            <a:pPr marL="431800" indent="-358775" eaLnBrk="0" hangingPunct="0"/>
            <a:endParaRPr lang="en-GB" sz="2000" dirty="0">
              <a:latin typeface="Arial" pitchFamily="34" charset="0"/>
              <a:cs typeface="Arial" pitchFamily="34" charset="0"/>
            </a:endParaRPr>
          </a:p>
          <a:p>
            <a:pPr marL="431800" indent="-358775" eaLnBrk="0" hangingPunct="0"/>
            <a:r>
              <a:rPr lang="en-GB" sz="2000" dirty="0">
                <a:latin typeface="Arial" pitchFamily="34" charset="0"/>
                <a:cs typeface="Arial" pitchFamily="34" charset="0"/>
              </a:rPr>
              <a:t>Remember, you’ll </a:t>
            </a:r>
            <a:r>
              <a:rPr lang="en-GB" sz="2000" dirty="0" smtClean="0">
                <a:latin typeface="Arial" pitchFamily="34" charset="0"/>
                <a:cs typeface="Arial" pitchFamily="34" charset="0"/>
              </a:rPr>
              <a:t>get a Maintenance Loan payment each term and </a:t>
            </a:r>
          </a:p>
          <a:p>
            <a:pPr marL="431800" indent="-358775" eaLnBrk="0" hangingPunct="0"/>
            <a:r>
              <a:rPr lang="en-GB" sz="2000" dirty="0" smtClean="0">
                <a:latin typeface="Arial" pitchFamily="34" charset="0"/>
                <a:cs typeface="Arial" pitchFamily="34" charset="0"/>
              </a:rPr>
              <a:t>you’ll </a:t>
            </a:r>
            <a:r>
              <a:rPr lang="en-GB" sz="2000" dirty="0">
                <a:latin typeface="Arial" pitchFamily="34" charset="0"/>
                <a:cs typeface="Arial" pitchFamily="34" charset="0"/>
              </a:rPr>
              <a:t>need to pay for things </a:t>
            </a:r>
            <a:r>
              <a:rPr lang="en-GB" sz="2000" dirty="0" smtClean="0">
                <a:latin typeface="Arial" pitchFamily="34" charset="0"/>
                <a:cs typeface="Arial" pitchFamily="34" charset="0"/>
              </a:rPr>
              <a:t>such as...</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b</a:t>
            </a:r>
            <a:r>
              <a:rPr lang="en-GB" sz="2000" dirty="0" smtClean="0">
                <a:latin typeface="Arial" pitchFamily="34" charset="0"/>
                <a:cs typeface="Arial" pitchFamily="34" charset="0"/>
              </a:rPr>
              <a:t>ooks </a:t>
            </a:r>
            <a:r>
              <a:rPr lang="en-GB" sz="2000" dirty="0">
                <a:latin typeface="Arial" pitchFamily="34" charset="0"/>
                <a:cs typeface="Arial" pitchFamily="34" charset="0"/>
              </a:rPr>
              <a:t>and other </a:t>
            </a:r>
            <a:r>
              <a:rPr lang="en-GB" sz="2000" dirty="0" smtClean="0">
                <a:latin typeface="Arial" pitchFamily="34" charset="0"/>
                <a:cs typeface="Arial" pitchFamily="34" charset="0"/>
              </a:rPr>
              <a:t>study/course </a:t>
            </a:r>
            <a:r>
              <a:rPr lang="en-GB" sz="2000" dirty="0">
                <a:latin typeface="Arial" pitchFamily="34" charset="0"/>
                <a:cs typeface="Arial" pitchFamily="34" charset="0"/>
              </a:rPr>
              <a:t>materials</a:t>
            </a: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a</a:t>
            </a:r>
            <a:r>
              <a:rPr lang="en-GB" sz="2000" dirty="0" smtClean="0">
                <a:latin typeface="Arial" pitchFamily="34" charset="0"/>
                <a:cs typeface="Arial" pitchFamily="34" charset="0"/>
              </a:rPr>
              <a:t>ccommodation, phone bill, food and drink</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s</a:t>
            </a:r>
            <a:r>
              <a:rPr lang="en-GB" sz="2000" dirty="0" smtClean="0">
                <a:latin typeface="Arial" pitchFamily="34" charset="0"/>
                <a:cs typeface="Arial" pitchFamily="34" charset="0"/>
              </a:rPr>
              <a:t>ports</a:t>
            </a:r>
            <a:r>
              <a:rPr lang="en-GB" sz="2000" dirty="0">
                <a:latin typeface="Arial" pitchFamily="34" charset="0"/>
                <a:cs typeface="Arial" pitchFamily="34" charset="0"/>
              </a:rPr>
              <a:t>, leisure and social </a:t>
            </a:r>
            <a:r>
              <a:rPr lang="en-GB" sz="2000" dirty="0" smtClean="0">
                <a:latin typeface="Arial" pitchFamily="34" charset="0"/>
                <a:cs typeface="Arial" pitchFamily="34" charset="0"/>
              </a:rPr>
              <a:t>activities</a:t>
            </a:r>
          </a:p>
        </p:txBody>
      </p:sp>
      <p:sp>
        <p:nvSpPr>
          <p:cNvPr id="4"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a:solidFill>
                  <a:srgbClr val="5B1F69"/>
                </a:solidFill>
                <a:latin typeface="Arial" pitchFamily="34" charset="0"/>
                <a:cs typeface="Arial" pitchFamily="34" charset="0"/>
              </a:rPr>
              <a:t>MANAGING YOUR MONEY</a:t>
            </a:r>
          </a:p>
          <a:p>
            <a:pPr>
              <a:spcAft>
                <a:spcPts val="600"/>
              </a:spcAft>
            </a:pPr>
            <a:r>
              <a:rPr lang="en-US" sz="2000" dirty="0">
                <a:latin typeface="Arial" pitchFamily="34" charset="0"/>
                <a:cs typeface="Arial" pitchFamily="34" charset="0"/>
              </a:rPr>
              <a:t>CONSIDER THE COSTS</a:t>
            </a:r>
          </a:p>
        </p:txBody>
      </p:sp>
      <p:grpSp>
        <p:nvGrpSpPr>
          <p:cNvPr id="5" name="Group 17"/>
          <p:cNvGrpSpPr/>
          <p:nvPr/>
        </p:nvGrpSpPr>
        <p:grpSpPr>
          <a:xfrm>
            <a:off x="204720" y="5704770"/>
            <a:ext cx="8771840" cy="948188"/>
            <a:chOff x="-1651077" y="4326340"/>
            <a:chExt cx="8771840" cy="948188"/>
          </a:xfrm>
        </p:grpSpPr>
        <p:grpSp>
          <p:nvGrpSpPr>
            <p:cNvPr id="6" name="Group 15"/>
            <p:cNvGrpSpPr/>
            <p:nvPr/>
          </p:nvGrpSpPr>
          <p:grpSpPr>
            <a:xfrm>
              <a:off x="-1651077" y="4326340"/>
              <a:ext cx="8543197" cy="948188"/>
              <a:chOff x="-1651077" y="4326340"/>
              <a:chExt cx="8543197" cy="948188"/>
            </a:xfrm>
          </p:grpSpPr>
          <p:sp>
            <p:nvSpPr>
              <p:cNvPr id="8" name="Rounded Rectangle 7"/>
              <p:cNvSpPr/>
              <p:nvPr/>
            </p:nvSpPr>
            <p:spPr>
              <a:xfrm>
                <a:off x="-1153312" y="4421876"/>
                <a:ext cx="8045432"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5"/>
              <p:cNvPicPr>
                <a:picLocks noChangeAspect="1" noChangeArrowheads="1"/>
              </p:cNvPicPr>
              <p:nvPr/>
            </p:nvPicPr>
            <p:blipFill>
              <a:blip r:embed="rId2">
                <a:clrChange>
                  <a:clrFrom>
                    <a:srgbClr val="FFFFFF"/>
                  </a:clrFrom>
                  <a:clrTo>
                    <a:srgbClr val="FFFFFF">
                      <a:alpha val="0"/>
                    </a:srgbClr>
                  </a:clrTo>
                </a:clrChange>
              </a:blip>
              <a:srcRect l="43006" t="38993" r="47658" b="44216"/>
              <a:stretch>
                <a:fillRect/>
              </a:stretch>
            </p:blipFill>
            <p:spPr bwMode="auto">
              <a:xfrm>
                <a:off x="-1651077" y="4326340"/>
                <a:ext cx="937653" cy="948188"/>
              </a:xfrm>
              <a:prstGeom prst="rect">
                <a:avLst/>
              </a:prstGeom>
              <a:noFill/>
              <a:ln w="9525">
                <a:noFill/>
                <a:miter lim="800000"/>
                <a:headEnd/>
                <a:tailEnd/>
              </a:ln>
              <a:effectLst/>
            </p:spPr>
          </p:pic>
          <p:sp>
            <p:nvSpPr>
              <p:cNvPr id="10" name="TextBox 9"/>
              <p:cNvSpPr txBox="1"/>
              <p:nvPr/>
            </p:nvSpPr>
            <p:spPr>
              <a:xfrm>
                <a:off x="-1354142" y="4339989"/>
                <a:ext cx="250446" cy="923330"/>
              </a:xfrm>
              <a:prstGeom prst="rect">
                <a:avLst/>
              </a:prstGeom>
              <a:noFill/>
            </p:spPr>
            <p:txBody>
              <a:bodyPr wrap="square" rtlCol="0">
                <a:spAutoFit/>
              </a:bodyPr>
              <a:lstStyle/>
              <a:p>
                <a:r>
                  <a:rPr lang="en-GB" sz="5400" b="1" dirty="0" smtClean="0">
                    <a:solidFill>
                      <a:schemeClr val="bg1"/>
                    </a:solidFill>
                  </a:rPr>
                  <a:t>i</a:t>
                </a:r>
                <a:endParaRPr lang="en-GB" sz="5400" b="1" dirty="0">
                  <a:solidFill>
                    <a:schemeClr val="bg1"/>
                  </a:solidFill>
                </a:endParaRPr>
              </a:p>
            </p:txBody>
          </p:sp>
        </p:grpSp>
        <p:sp>
          <p:nvSpPr>
            <p:cNvPr id="7" name="TextBox 6"/>
            <p:cNvSpPr txBox="1">
              <a:spLocks noChangeArrowheads="1"/>
            </p:cNvSpPr>
            <p:nvPr/>
          </p:nvSpPr>
          <p:spPr bwMode="auto">
            <a:xfrm>
              <a:off x="-702437" y="4442177"/>
              <a:ext cx="7823200" cy="707886"/>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There will also be costs you may not have thought of yet, such as insurance or a TV Licence...so think about planning a budget!</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0">
                                            <p:txEl>
                                              <p:pRg st="10" end="10"/>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171450" y="1659157"/>
            <a:ext cx="8726488" cy="4187825"/>
          </a:xfrm>
          <a:prstGeom prst="rect">
            <a:avLst/>
          </a:prstGeom>
          <a:noFill/>
          <a:ln w="9525">
            <a:noFill/>
            <a:miter lim="800000"/>
            <a:headEnd/>
            <a:tailEnd/>
          </a:ln>
        </p:spPr>
        <p:txBody>
          <a:bodyPr/>
          <a:lstStyle/>
          <a:p>
            <a:pPr marL="431800" indent="-358775" eaLnBrk="0" hangingPunct="0"/>
            <a:endParaRPr lang="en-GB" sz="2000" dirty="0" smtClean="0">
              <a:latin typeface="Arial" pitchFamily="34" charset="0"/>
              <a:cs typeface="Arial" pitchFamily="34" charset="0"/>
            </a:endParaRPr>
          </a:p>
          <a:p>
            <a:pPr marL="431800" indent="-358775" eaLnBrk="0" hangingPunct="0">
              <a:buFont typeface="Arial" pitchFamily="34" charset="0"/>
              <a:buChar char="•"/>
            </a:pPr>
            <a:r>
              <a:rPr lang="en-GB" sz="2000" dirty="0" smtClean="0">
                <a:latin typeface="Arial" pitchFamily="34" charset="0"/>
                <a:cs typeface="Arial" pitchFamily="34" charset="0"/>
              </a:rPr>
              <a:t>It’s important you make the right university/college and course choice.</a:t>
            </a:r>
          </a:p>
          <a:p>
            <a:pPr marL="431800" indent="-358775" eaLnBrk="0" hangingPunct="0"/>
            <a:endParaRPr lang="en-GB" sz="2000" dirty="0">
              <a:latin typeface="Arial" pitchFamily="34" charset="0"/>
              <a:cs typeface="Arial" pitchFamily="34" charset="0"/>
            </a:endParaRPr>
          </a:p>
          <a:p>
            <a:pPr marL="431800" indent="-358775" eaLnBrk="0" hangingPunct="0">
              <a:buFont typeface="Arial" pitchFamily="34" charset="0"/>
              <a:buChar char="•"/>
            </a:pPr>
            <a:r>
              <a:rPr lang="en-US" sz="2000" dirty="0">
                <a:latin typeface="Arial" pitchFamily="34" charset="0"/>
                <a:cs typeface="Arial" pitchFamily="34" charset="0"/>
              </a:rPr>
              <a:t>Tuition Fee Loans are available to all eligible </a:t>
            </a:r>
            <a:r>
              <a:rPr lang="en-US" sz="2000" dirty="0" smtClean="0">
                <a:latin typeface="Arial" pitchFamily="34" charset="0"/>
                <a:cs typeface="Arial" pitchFamily="34" charset="0"/>
              </a:rPr>
              <a:t>students.</a:t>
            </a:r>
          </a:p>
          <a:p>
            <a:pPr marL="431800" indent="-358775" eaLnBrk="0" hangingPunct="0"/>
            <a:endParaRPr lang="en-US" sz="2000" dirty="0">
              <a:latin typeface="Arial" pitchFamily="34" charset="0"/>
              <a:cs typeface="Arial" pitchFamily="34" charset="0"/>
            </a:endParaRPr>
          </a:p>
          <a:p>
            <a:pPr marL="431800" indent="-358775" eaLnBrk="0" hangingPunct="0">
              <a:buFont typeface="Arial" pitchFamily="34" charset="0"/>
              <a:buChar char="•"/>
            </a:pPr>
            <a:r>
              <a:rPr lang="en-GB" sz="2000" dirty="0">
                <a:latin typeface="Arial" pitchFamily="34" charset="0"/>
                <a:cs typeface="Arial" pitchFamily="34" charset="0"/>
              </a:rPr>
              <a:t>Research all finance available – especially bursaries &amp; </a:t>
            </a:r>
            <a:r>
              <a:rPr lang="en-GB" sz="2000" dirty="0" smtClean="0">
                <a:latin typeface="Arial" pitchFamily="34" charset="0"/>
                <a:cs typeface="Arial" pitchFamily="34" charset="0"/>
              </a:rPr>
              <a:t>scholarships.</a:t>
            </a:r>
            <a:endParaRPr lang="en-GB" sz="2000" dirty="0">
              <a:latin typeface="Arial" pitchFamily="34" charset="0"/>
              <a:cs typeface="Arial" pitchFamily="34" charset="0"/>
            </a:endParaRPr>
          </a:p>
          <a:p>
            <a:pPr marL="431800" indent="-358775" eaLnBrk="0" hangingPunct="0">
              <a:buFont typeface="Arial" pitchFamily="34" charset="0"/>
              <a:buChar char="•"/>
            </a:pPr>
            <a:endParaRPr lang="en-GB" sz="2000" dirty="0">
              <a:latin typeface="Arial" pitchFamily="34" charset="0"/>
              <a:cs typeface="Arial" pitchFamily="34" charset="0"/>
            </a:endParaRPr>
          </a:p>
          <a:p>
            <a:pPr marL="431800" indent="-358775" eaLnBrk="0" hangingPunct="0">
              <a:buFont typeface="Arial" pitchFamily="34" charset="0"/>
              <a:buChar char="•"/>
            </a:pPr>
            <a:r>
              <a:rPr lang="en-GB" sz="2000" dirty="0">
                <a:latin typeface="Arial" pitchFamily="34" charset="0"/>
                <a:cs typeface="Arial" pitchFamily="34" charset="0"/>
              </a:rPr>
              <a:t>Apply </a:t>
            </a:r>
            <a:r>
              <a:rPr lang="en-GB" sz="2000" dirty="0" smtClean="0">
                <a:latin typeface="Arial" pitchFamily="34" charset="0"/>
                <a:cs typeface="Arial" pitchFamily="34" charset="0"/>
              </a:rPr>
              <a:t>online &amp; on time </a:t>
            </a:r>
            <a:r>
              <a:rPr lang="en-GB" sz="2000" dirty="0">
                <a:latin typeface="Arial" pitchFamily="34" charset="0"/>
                <a:cs typeface="Arial" pitchFamily="34" charset="0"/>
              </a:rPr>
              <a:t>– </a:t>
            </a:r>
            <a:r>
              <a:rPr lang="en-GB" sz="2000" dirty="0" smtClean="0">
                <a:latin typeface="Arial" pitchFamily="34" charset="0"/>
                <a:cs typeface="Arial" pitchFamily="34" charset="0"/>
              </a:rPr>
              <a:t>no </a:t>
            </a:r>
            <a:r>
              <a:rPr lang="en-GB" sz="2000" dirty="0">
                <a:latin typeface="Arial" pitchFamily="34" charset="0"/>
                <a:cs typeface="Arial" pitchFamily="34" charset="0"/>
              </a:rPr>
              <a:t>need to wait for a confirmed </a:t>
            </a:r>
            <a:r>
              <a:rPr lang="en-GB" sz="2000" dirty="0" smtClean="0">
                <a:latin typeface="Arial" pitchFamily="34" charset="0"/>
                <a:cs typeface="Arial" pitchFamily="34" charset="0"/>
              </a:rPr>
              <a:t>place.</a:t>
            </a:r>
          </a:p>
          <a:p>
            <a:pPr marL="431800" indent="-358775" eaLnBrk="0" hangingPunct="0"/>
            <a:endParaRPr lang="en-GB" sz="2000" b="1" dirty="0" smtClean="0">
              <a:latin typeface="Arial" pitchFamily="34" charset="0"/>
              <a:cs typeface="Arial" pitchFamily="34" charset="0"/>
            </a:endParaRPr>
          </a:p>
          <a:p>
            <a:pPr marL="431800" indent="-358775" eaLnBrk="0" hangingPunct="0">
              <a:buFont typeface="Arial" pitchFamily="34" charset="0"/>
              <a:buChar char="•"/>
            </a:pPr>
            <a:r>
              <a:rPr lang="en-GB" sz="2000" b="1" dirty="0" smtClean="0">
                <a:latin typeface="Arial" pitchFamily="34" charset="0"/>
                <a:cs typeface="Arial" pitchFamily="34" charset="0"/>
              </a:rPr>
              <a:t>And....</a:t>
            </a:r>
            <a:endParaRPr lang="en-GB" sz="2000" dirty="0">
              <a:latin typeface="Arial" pitchFamily="34" charset="0"/>
              <a:cs typeface="Arial" pitchFamily="34" charset="0"/>
            </a:endParaRPr>
          </a:p>
        </p:txBody>
      </p:sp>
      <p:sp>
        <p:nvSpPr>
          <p:cNvPr id="6" name="Rectangle 5"/>
          <p:cNvSpPr/>
          <p:nvPr/>
        </p:nvSpPr>
        <p:spPr>
          <a:xfrm>
            <a:off x="1284548" y="4397883"/>
            <a:ext cx="7523019" cy="400110"/>
          </a:xfrm>
          <a:prstGeom prst="rect">
            <a:avLst/>
          </a:prstGeom>
        </p:spPr>
        <p:txBody>
          <a:bodyPr wrap="square">
            <a:spAutoFit/>
          </a:bodyPr>
          <a:lstStyle/>
          <a:p>
            <a:pPr marL="431800" indent="-358775" eaLnBrk="0" hangingPunct="0"/>
            <a:r>
              <a:rPr lang="en-GB" sz="2000" dirty="0" smtClean="0">
                <a:latin typeface="Arial" pitchFamily="34" charset="0"/>
                <a:cs typeface="Arial" pitchFamily="34" charset="0"/>
              </a:rPr>
              <a:t> repayments</a:t>
            </a:r>
            <a:r>
              <a:rPr lang="en-US" sz="2000" dirty="0" smtClean="0">
                <a:latin typeface="Arial" pitchFamily="34" charset="0"/>
                <a:cs typeface="Arial" pitchFamily="34" charset="0"/>
              </a:rPr>
              <a:t> will be linked to your income, not what you owe!</a:t>
            </a:r>
            <a:endParaRPr lang="en-GB" sz="2000" dirty="0" smtClean="0">
              <a:latin typeface="Arial" pitchFamily="34" charset="0"/>
              <a:cs typeface="Arial" pitchFamily="34" charset="0"/>
            </a:endParaRPr>
          </a:p>
        </p:txBody>
      </p:sp>
      <p:sp>
        <p:nvSpPr>
          <p:cNvPr id="45060" name="TextBox 4"/>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a:solidFill>
                  <a:schemeClr val="bg1"/>
                </a:solidFill>
                <a:latin typeface="Helvetica LT Std Bold Condensed"/>
              </a:rPr>
              <a:t>KEY MESSAGES</a:t>
            </a:r>
          </a:p>
        </p:txBody>
      </p:sp>
      <p:sp>
        <p:nvSpPr>
          <p:cNvPr id="5" name="TextBox 14"/>
          <p:cNvSpPr txBox="1">
            <a:spLocks noChangeArrowheads="1"/>
          </p:cNvSpPr>
          <p:nvPr/>
        </p:nvSpPr>
        <p:spPr bwMode="auto">
          <a:xfrm>
            <a:off x="1778000" y="361950"/>
            <a:ext cx="5754688" cy="492443"/>
          </a:xfrm>
          <a:prstGeom prst="rect">
            <a:avLst/>
          </a:prstGeom>
          <a:noFill/>
          <a:ln w="9525">
            <a:noFill/>
            <a:miter lim="800000"/>
            <a:headEnd/>
            <a:tailEnd/>
          </a:ln>
        </p:spPr>
        <p:txBody>
          <a:bodyPr lIns="0" tIns="0" rIns="0" bIns="0">
            <a:spAutoFit/>
          </a:bodyPr>
          <a:lstStyle/>
          <a:p>
            <a:pPr>
              <a:spcAft>
                <a:spcPts val="600"/>
              </a:spcAft>
            </a:pPr>
            <a:r>
              <a:rPr lang="en-US" sz="3200" dirty="0" smtClean="0">
                <a:latin typeface="Arial" pitchFamily="34" charset="0"/>
                <a:cs typeface="Arial" pitchFamily="34" charset="0"/>
              </a:rPr>
              <a:t>KEY POINTS TO REMEMBER</a:t>
            </a:r>
            <a:endParaRPr lang="en-US" sz="3200" dirty="0">
              <a:latin typeface="Arial" pitchFamily="34" charset="0"/>
              <a:cs typeface="Arial"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p:cNvSpPr txBox="1">
            <a:spLocks noChangeArrowheads="1"/>
          </p:cNvSpPr>
          <p:nvPr/>
        </p:nvSpPr>
        <p:spPr bwMode="auto">
          <a:xfrm>
            <a:off x="1778000" y="361950"/>
            <a:ext cx="5754688" cy="430887"/>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1983AE"/>
                </a:solidFill>
                <a:latin typeface="Arial" pitchFamily="34" charset="0"/>
                <a:cs typeface="Arial" pitchFamily="34" charset="0"/>
              </a:rPr>
              <a:t>SESSION CONTENTS</a:t>
            </a:r>
          </a:p>
        </p:txBody>
      </p:sp>
      <p:sp>
        <p:nvSpPr>
          <p:cNvPr id="14339"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sp>
        <p:nvSpPr>
          <p:cNvPr id="4" name="Rectangle 3"/>
          <p:cNvSpPr>
            <a:spLocks noChangeArrowheads="1"/>
          </p:cNvSpPr>
          <p:nvPr/>
        </p:nvSpPr>
        <p:spPr bwMode="auto">
          <a:xfrm>
            <a:off x="201613" y="1674111"/>
            <a:ext cx="8370887" cy="3557588"/>
          </a:xfrm>
          <a:prstGeom prst="rect">
            <a:avLst/>
          </a:prstGeom>
          <a:noFill/>
          <a:ln w="9525">
            <a:noFill/>
            <a:miter lim="800000"/>
            <a:headEnd/>
            <a:tailEnd/>
          </a:ln>
        </p:spPr>
        <p:txBody>
          <a:bodyPr/>
          <a:lstStyle/>
          <a:p>
            <a:pPr marL="432000" indent="-360000" eaLnBrk="0" hangingPunct="0">
              <a:spcBef>
                <a:spcPct val="20000"/>
              </a:spcBef>
              <a:defRPr/>
            </a:pP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r>
              <a:rPr lang="en-GB" sz="2200" dirty="0">
                <a:latin typeface="Arial" pitchFamily="34" charset="0"/>
                <a:ea typeface="ＭＳ Ｐゴシック" charset="-128"/>
                <a:cs typeface="Arial" pitchFamily="34" charset="0"/>
              </a:rPr>
              <a:t>Section 1 – </a:t>
            </a:r>
            <a:r>
              <a:rPr lang="en-GB" sz="2200" dirty="0" smtClean="0">
                <a:latin typeface="Arial" pitchFamily="34" charset="0"/>
                <a:ea typeface="ＭＳ Ｐゴシック" charset="-128"/>
                <a:cs typeface="Arial" pitchFamily="34" charset="0"/>
              </a:rPr>
              <a:t>What support can you get?</a:t>
            </a: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r>
              <a:rPr lang="en-GB" sz="2200" dirty="0">
                <a:latin typeface="Arial" pitchFamily="34" charset="0"/>
                <a:ea typeface="ＭＳ Ｐゴシック" charset="-128"/>
                <a:cs typeface="Arial" pitchFamily="34" charset="0"/>
              </a:rPr>
              <a:t>Section 2 – </a:t>
            </a:r>
            <a:r>
              <a:rPr lang="en-GB" sz="2200" dirty="0" smtClean="0">
                <a:latin typeface="Arial" pitchFamily="34" charset="0"/>
                <a:ea typeface="ＭＳ Ｐゴシック" charset="-128"/>
                <a:cs typeface="Arial" pitchFamily="34" charset="0"/>
              </a:rPr>
              <a:t>How do you get it?</a:t>
            </a: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r>
              <a:rPr lang="en-GB" sz="2200" dirty="0">
                <a:latin typeface="Arial" pitchFamily="34" charset="0"/>
                <a:ea typeface="ＭＳ Ｐゴシック" charset="-128"/>
                <a:cs typeface="Arial" pitchFamily="34" charset="0"/>
              </a:rPr>
              <a:t>Section 3 – </a:t>
            </a:r>
            <a:r>
              <a:rPr lang="en-GB" sz="2200" dirty="0" smtClean="0">
                <a:latin typeface="Arial" pitchFamily="34" charset="0"/>
                <a:ea typeface="ＭＳ Ｐゴシック" charset="-128"/>
                <a:cs typeface="Arial" pitchFamily="34" charset="0"/>
              </a:rPr>
              <a:t>When &amp; how do you repay it?</a:t>
            </a: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r>
              <a:rPr lang="en-GB" sz="2200" dirty="0">
                <a:latin typeface="Arial" pitchFamily="34" charset="0"/>
                <a:ea typeface="ＭＳ Ｐゴシック" charset="-128"/>
                <a:cs typeface="Arial" pitchFamily="34" charset="0"/>
              </a:rPr>
              <a:t>Section 4 - Managing </a:t>
            </a:r>
            <a:r>
              <a:rPr lang="en-GB" sz="2200" dirty="0" smtClean="0">
                <a:latin typeface="Arial" pitchFamily="34" charset="0"/>
                <a:ea typeface="ＭＳ Ｐゴシック" charset="-128"/>
                <a:cs typeface="Arial" pitchFamily="34" charset="0"/>
              </a:rPr>
              <a:t>your money</a:t>
            </a:r>
            <a:endParaRPr lang="en-GB" sz="2200" dirty="0">
              <a:latin typeface="Arial" pitchFamily="34" charset="0"/>
              <a:ea typeface="ＭＳ Ｐゴシック" charset="-128"/>
              <a:cs typeface="Arial" pitchFamily="34" charset="0"/>
            </a:endParaRPr>
          </a:p>
          <a:p>
            <a:pPr marL="432000" indent="-360000" eaLnBrk="0" hangingPunct="0">
              <a:spcBef>
                <a:spcPct val="20000"/>
              </a:spcBef>
              <a:defRPr/>
            </a:pPr>
            <a:endParaRPr lang="en-GB" sz="2200" dirty="0">
              <a:latin typeface="Arial" pitchFamily="34" charset="0"/>
              <a:ea typeface="ＭＳ Ｐゴシック" charset="-128"/>
              <a:cs typeface="Arial" pitchFamily="34" charset="0"/>
            </a:endParaRPr>
          </a:p>
          <a:p>
            <a:pPr marL="432000" indent="-360000" eaLnBrk="0" hangingPunct="0">
              <a:spcBef>
                <a:spcPct val="20000"/>
              </a:spcBef>
              <a:buFontTx/>
              <a:buChar char="•"/>
              <a:defRPr/>
            </a:pPr>
            <a:endParaRPr lang="en-GB" sz="2200" b="1" dirty="0">
              <a:latin typeface="Arial" pitchFamily="34" charset="0"/>
              <a:ea typeface="ＭＳ Ｐゴシック" charset="-128"/>
              <a:cs typeface="Arial" pitchFamily="34" charset="0"/>
            </a:endParaRPr>
          </a:p>
          <a:p>
            <a:pPr marL="432000" indent="-360000" eaLnBrk="0" hangingPunct="0">
              <a:spcBef>
                <a:spcPct val="20000"/>
              </a:spcBef>
              <a:buFontTx/>
              <a:buChar char="•"/>
              <a:defRPr/>
            </a:pPr>
            <a:endParaRPr lang="en-GB" sz="2200" b="1" dirty="0">
              <a:latin typeface="Arial" pitchFamily="34" charset="0"/>
              <a:ea typeface="ＭＳ Ｐゴシック" charset="-128"/>
              <a:cs typeface="Arial" pitchFamily="34" charset="0"/>
            </a:endParaRPr>
          </a:p>
          <a:p>
            <a:pPr marL="432000" lvl="3" indent="-360000">
              <a:lnSpc>
                <a:spcPct val="150000"/>
              </a:lnSpc>
              <a:spcBef>
                <a:spcPct val="20000"/>
              </a:spcBef>
              <a:buClr>
                <a:schemeClr val="tx1"/>
              </a:buClr>
              <a:buSzPct val="125000"/>
              <a:defRPr/>
            </a:pPr>
            <a:endParaRPr lang="en-GB" sz="2200" b="1" dirty="0">
              <a:latin typeface="Arial" pitchFamily="34" charset="0"/>
              <a:ea typeface="ＭＳ Ｐゴシック" charset="-128"/>
              <a:cs typeface="Arial" pitchFamily="34" charset="0"/>
            </a:endParaRPr>
          </a:p>
          <a:p>
            <a:pPr marL="432000" lvl="3" indent="-360000">
              <a:lnSpc>
                <a:spcPct val="150000"/>
              </a:lnSpc>
              <a:spcBef>
                <a:spcPct val="20000"/>
              </a:spcBef>
              <a:buClr>
                <a:schemeClr val="tx1"/>
              </a:buClr>
              <a:buSzPct val="125000"/>
              <a:buFontTx/>
              <a:buChar char="-"/>
              <a:defRPr/>
            </a:pPr>
            <a:endParaRPr lang="en-GB" sz="2200" b="1" dirty="0">
              <a:latin typeface="Arial" pitchFamily="34" charset="0"/>
              <a:ea typeface="ＭＳ Ｐゴシック" charset="-128"/>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1"/>
          <p:cNvSpPr>
            <a:spLocks noChangeArrowheads="1"/>
          </p:cNvSpPr>
          <p:nvPr/>
        </p:nvSpPr>
        <p:spPr bwMode="auto">
          <a:xfrm>
            <a:off x="150813" y="1603375"/>
            <a:ext cx="8783637" cy="4032250"/>
          </a:xfrm>
          <a:prstGeom prst="rect">
            <a:avLst/>
          </a:prstGeom>
          <a:noFill/>
          <a:ln w="9525">
            <a:noFill/>
            <a:miter lim="800000"/>
            <a:headEnd/>
            <a:tailEnd/>
          </a:ln>
        </p:spPr>
        <p:txBody>
          <a:bodyPr>
            <a:spAutoFit/>
          </a:bodyPr>
          <a:lstStyle/>
          <a:p>
            <a:pPr algn="ctr"/>
            <a:r>
              <a:rPr lang="en-GB" sz="3200" dirty="0">
                <a:latin typeface="Arial" pitchFamily="34" charset="0"/>
                <a:cs typeface="Arial" pitchFamily="34" charset="0"/>
              </a:rPr>
              <a:t>For further </a:t>
            </a:r>
            <a:r>
              <a:rPr lang="en-GB" sz="3200" dirty="0" smtClean="0">
                <a:latin typeface="Arial" pitchFamily="34" charset="0"/>
                <a:cs typeface="Arial" pitchFamily="34" charset="0"/>
              </a:rPr>
              <a:t>information </a:t>
            </a:r>
            <a:r>
              <a:rPr lang="en-GB" sz="3200" dirty="0">
                <a:latin typeface="Arial" pitchFamily="34" charset="0"/>
                <a:cs typeface="Arial" pitchFamily="34" charset="0"/>
              </a:rPr>
              <a:t>on student finance and applications go </a:t>
            </a:r>
            <a:r>
              <a:rPr lang="en-GB" sz="3200" dirty="0" smtClean="0">
                <a:latin typeface="Arial" pitchFamily="34" charset="0"/>
                <a:cs typeface="Arial" pitchFamily="34" charset="0"/>
              </a:rPr>
              <a:t>to</a:t>
            </a:r>
            <a:endParaRPr lang="en-GB" sz="3200" b="1" dirty="0">
              <a:solidFill>
                <a:srgbClr val="DD4814"/>
              </a:solidFill>
              <a:latin typeface="Arial" pitchFamily="34" charset="0"/>
              <a:cs typeface="Arial" pitchFamily="34" charset="0"/>
            </a:endParaRPr>
          </a:p>
          <a:p>
            <a:pPr algn="ctr"/>
            <a:r>
              <a:rPr lang="en-GB" sz="3200" b="1" dirty="0">
                <a:latin typeface="Arial" pitchFamily="34" charset="0"/>
                <a:cs typeface="Arial" pitchFamily="34" charset="0"/>
              </a:rPr>
              <a:t>www.gov.uk/studentfinance</a:t>
            </a:r>
          </a:p>
          <a:p>
            <a:pPr algn="ctr"/>
            <a:endParaRPr lang="en-GB" sz="3200" b="1" dirty="0">
              <a:latin typeface="Arial" pitchFamily="34" charset="0"/>
              <a:cs typeface="Arial" pitchFamily="34" charset="0"/>
            </a:endParaRPr>
          </a:p>
          <a:p>
            <a:pPr algn="ctr"/>
            <a:endParaRPr lang="en-GB" sz="3200" b="1" dirty="0">
              <a:latin typeface="Arial" pitchFamily="34" charset="0"/>
              <a:cs typeface="Arial" pitchFamily="34" charset="0"/>
            </a:endParaRPr>
          </a:p>
          <a:p>
            <a:pPr algn="ctr"/>
            <a:r>
              <a:rPr lang="en-GB" sz="3200" dirty="0">
                <a:latin typeface="Arial" pitchFamily="34" charset="0"/>
                <a:cs typeface="Arial" pitchFamily="34" charset="0"/>
              </a:rPr>
              <a:t>For a range of helpful tools and guidance, </a:t>
            </a:r>
          </a:p>
          <a:p>
            <a:pPr algn="ctr"/>
            <a:r>
              <a:rPr lang="en-GB" sz="3200" dirty="0" smtClean="0">
                <a:latin typeface="Arial" pitchFamily="34" charset="0"/>
                <a:cs typeface="Arial" pitchFamily="34" charset="0"/>
              </a:rPr>
              <a:t>visit our student finance zone</a:t>
            </a:r>
            <a:endParaRPr lang="en-GB" sz="3200" b="1" dirty="0">
              <a:latin typeface="Arial" pitchFamily="34" charset="0"/>
              <a:cs typeface="Arial" pitchFamily="34" charset="0"/>
            </a:endParaRPr>
          </a:p>
          <a:p>
            <a:pPr algn="ctr"/>
            <a:r>
              <a:rPr lang="en-GB" sz="3200" b="1" dirty="0">
                <a:latin typeface="Arial" pitchFamily="34" charset="0"/>
                <a:cs typeface="Arial" pitchFamily="34" charset="0"/>
              </a:rPr>
              <a:t>www.thestudentroom.co.uk/studentfinance</a:t>
            </a:r>
          </a:p>
        </p:txBody>
      </p:sp>
      <p:sp>
        <p:nvSpPr>
          <p:cNvPr id="47113" name="AutoShape 14"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4" name="AutoShape 16"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5" name="AutoShape 18"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6" name="AutoShape 22" descr="data:image/jpeg;base64,/9j/4AAQSkZJRgABAQAAAQABAAD/2wCEAAkGBwgHBhEUBxIVExQUFxgXGBcXGRQXFhkVFhQWGRQXGRUZHy0gGholHBQUITEiJikrLi46GCEzPDMsQygtLisBCgoKDg0OGxAQGywmICUsLC4tLC80LCwsNCssLCwsLC8wLDQsLDAsLCwuLCwsLC8wMCwsLCwsLywvLCwsLCw0LP/AABEIAOEA4QMBEQACEQEDEQH/xAAbAAEAAgMBAQAAAAAAAAAAAAAABQYDBAcCAf/EAEAQAAIBAwEEBwUEBgsBAAAAAAABAgMEBREGITFBEiJRYXGBkRMyobHBQmKS0SNDUnKC4RQkMzREg6KywtLxB//EABsBAQACAwEBAAAAAAAAAAAAAAAEBQEDBgIH/8QANBEBAAIBAgMFCAIBBAMBAAAAAAECAwQREiExBUFRkdETImFxgaGx4TLwwRQjQvFSU5IV/9oADAMBAAIRAxEAPwDuIAAAAAAAAAAAAAAAAAAAAAAAAAAAAAAAAAAAAAAAAAAAAAAAAAAAAAAAAAAAAAAAAAAAAAAAAAAAAAAAAAAAAAAAAAAAAAAAAAAAAAAAAAAAAAAAAAAAAAAAAAAAAAAAAAAAAAAAAAAAAAAAAAAAAAAAAAAAAAAAAAAAAAAAAAAAAAAAAAAAAAAAAAAAAAAAAAAAAAAAAAAAAAAAAY/b0v6R0Okunp0ujz6OumunZqeuGeHi25PHtK8XBvz232+DIeXsAAAAAAAAARGc2hs8QtKnXqPhBcfFv7KJOn0t83OOUeKDq+0MWm5Tzt4R/nwUrIbVZW8k+hP2UeyG5/i4+mhbY9Dip1jf5+jns/amoyTynhjwj16/hEzubio9ak5yffKT+bJMUrHSIQZyXnrafOXqje3dB60KtSPhKS+pi2OlusQ9Vz5aTvW0x9ZT2M2yv7aSV6lVj27oz9VufmvMh5ez8dv4cp+yy0/bGanLJ70eU+n96rtjMnaZS36VnLVc1wlF9jXIqcuG+KdrQ6LT6nHnrxY59W4am9FZTaHG41NVp9KX7EOtLz5Lz0JOLS5cvSOXjKFqO0MGDlad58I5z+vq9YHIV8paOrVgoRk2oLi+it2rfe9fQxqMVcVuCJ3nvZ0WovqMftLRtEzyj4JMjpgAAAAAAAAAActyWWr1M/Ovby0cZNQf3Y7kvBriu9nRYsFYwxjtHdz+bjNRq7zqZzUnnE8vlHL7/wCV92fzdDMW2serUj70OzvXbEptTprYbfDul02i1tNTTeOVo6x/e5KkZNAAAAAAAQe1OcWItUqOjqz91di5ya+X/pL0mm9tbeekf3ZXdo67/TU2r/Kenq5tUqTq1HKq3KTerb3tt82X0RERtDkbWm0zNp3mXkywAAAGxj765x1yp2kujLh3NdjXNHjJirkrw2htwZ74b8dJ2lnvM1k71f1mtNrsXVXpHTU8U0+Kn8aw2ZdbqMv87z+Pxs9YHEVcveqFPdBb5y7I/wDZ8v5GNRnjDXeevczo9JbU5OCOnfPw9Z7nUqNKnb0FGklGMUklySS3HO2mbTvPWXaVrWlYrHKIZDD0AAAAAAAAAMN3N07SbXKMn6Jnqkb2iHjJPDSZ+EuOx91HUy4GOjNa3Na0uIztpOMo8Gvl3ruPF6VvXhtHJsx5LY7Rek7TDoWz209DJpQudIVez7Mv3X293zKTU6O2L3q84dToe06Z9qX5W+0/L0WAhLQAAAAHxtJbwOTZrISyeTnUfBvSPdBe78N/mzpcGL2WOK/3dw+q1E58s5PL5dzSNqOAAAAAB6p9Dpr2uunPo6a+Wu4xO+3Jmu2/vdPgsFHaqdjaqniqEKUVzk3Nt9r4ashW0MXtxZLTP29VpTtScVODDSKx8efpzSezlDI5ysq2VnJ0ovqw4RnJc+itzin6sj6m2LBHBjjn3z4Jmgpn1Vva5rTwx0jumfl4R+VyKtfgAAAAAAAADxWh7SlJPmmvVGYnad2LRvEw424SptqfFbn4rczqd9+cOA4ZrynuAAFmwm19zZpRv06sO39YvN+957+8gZ9BW/OnKft+lvpO18mL3cvvR49/7/vNdsdk7PJU9bOal2rhJeMXvRU5MN8c7Wh0WDU4s8b453/Pk2zU3gACO2hrO3wdeUePQkl4taL5m/TV4stY+KLrrzTT3tHhLlJ0biQAAAAAAACybM7MVMhJVL5ONLilwlP8o9/Pl2kDVayMfu06/j9rfs/sy2ba+TlX7z+vy6DCEacEqaSSWiS4JLgkUszMzvLqIiIjaHowyAAAAAAAAAAHNdssc7HMSlFdSr11+99teu/+IvtDl48W3fHL0cj2rp/ZZ5tHS3P69/r9UETFaAAPVOc6U06TcWuDTaa8GhMRMbSzWZrO8TtKfx+2GStUlcaVV97dL8S+qZBydn4rc68lpg7Xz4+Vvej48p8/0sNntpja395U6b710l6x3/AhX7Oyx/HaVpi7awW/nvX7/hL2+Yxtz/Y1qb7ukk/R7yNbT5a9aynY9ZgyfxvHmwbSpV9n7hU2n1G93dv+h60vu5q7+LXr44tLfbwly06JxgAAAAAABH3kJI6uznKvoAAAAAAAAAAAAPFerChRlKruUU5PwS1ZmtZtMRDze0VrNp6QjL+3sNpMY40ZxkuMZRabjLk9Pg0SMd8mmybzH0Q82PDrcO1ZifCY7pc2v7K4x904XcejJejXJp80X2PJXJXiq5LNhvhvNLxtP96fBrntqAAAAB8aT4mTZ9j1fd3GOpHLoAAAAAAAAZLaHtbmEV9qUV6yS+pi87Vmfg9444r1jxmPy7Gcs70AAAAAAAAAAAGK5pe3tpxf2ouPqtD1W3DaJeMleKs18Ycfpyq29TqNwktzabTTXFao6eYi0c+cODrNqTymYnyZ7rIXl3TUbqpKaW9dLRteEnv+J4pipSd6xs25NRlyRte2/wA/Xq1jY0gAAAAAAAAAAAAAAEjs5Q/pGeoL76l+Drf8TRqrcOG0/D88kvQ049TSPjv5c/8ADqxzjtQAAAAAAAAAAAAOa7Y412GXlKK6lXWa/e+2vV6+ZfaHNx49u+OXo5HtTTTizzaOluf17/X6oImK0AAAAAAAAAAAAAAAAWj/AOf2vtMnUqPhCGnnN/lF+pX9pX2xxXxn8LnsTFxZrX8I/P8A0v5SunAAAAAAAAAAAAA0czjKOWsXTr7ucZc4y5NG7BmtivxQjarTV1GOaW+k+EuYZLH3ONunC7WjXB8pLti+aOgxZa5a8VXHZ8F8F+C8c/z8mqbGkAAAAAAAAAAAAAAA6RsVYuzwkZT96q+m/B7o/BJ+ZRa7Jx5do7uTreycHs9PEz1tz9PsnyEswAAAAAAAAAAAAAEXmJYe4XssrKmnxSlJRkteDi3vXPgSMMZq+/jifoh6qdLf/bzTH1nafopWVwVlQbdjd0ZL9mU4qXquPoi2w6m9uV6T9Ic9qdDipzx5az8JmN0C9zJisAAAAAAAAAAAAA3cNj5ZPJQprg3rJ9kF7z9N3mjVny+yxzb+7pGl0858sY/P5d7rMYxhFKO5Lcl3HNTO7t4iIjaH0MgAAAAAAAAAAAAAKvt1i3dWSq0VrKlr0u+D4+nH1LDs/Nw34J6T+VN2xpfaY4y1616/L9eqgF05gAAAAAAAAAAAAAB0HYjEuzsXVrrSdXh2qH2fXj6FJr8/HfgjpH5dT2RpfZY/aW62/Hd59VmIC3AAAAAAAAAAAAAAADSa3gc/2o2YqWc5VcfHWm97iuMO3Rc4/IutJrIvHBfr+f25ftDsycUzkxR7vh4fr8fJWCwU4AAAAAAAAAAAJ3ZPCPK3nSrL9FB9b70uUPq/5kPWan2Vdo6z/d1l2bov9Rk4rfxjr8Z8PX9ulLctxQuuAAAAAAAAAAAAAAAAAABB5XZbHZCTlFOnN/ahok33x4P5kzDrcmPl1j4q3U9l4M077bT4x6KzkNjrizpOXtqXQXFz6UPzJ+PtCt524Z3+HP0VGfsfJjibcddvjvHqrT47ieqAAAAAAAACQweIr5i76NHdFe/LlFfVvkjRqM9cNd5690JWk0l9Tfhr0758P26hY2lCxtY07ZaRit31b7Wzn8mS17Ta3V2WHFTFSKUjlDOeGwAAAAAAAAAAAAAAAAAPFarToQbrSUUubaS9WZis2naIebXrWN7TtCt5TbKytk1Yr2su3hBfxc/L1J+Hs+9ud+UfdU6jtjFTlj96ft5+imZTK3mUq63ktdOEVuivCP14lriwUxRtWPVz+o1WXUTvkn6d3k0jajgAAAAAAJXA4G6zFXqdWmn1pvh4R7X8iNqNVXDHx8E3R6HJqZ5cq98+njLpOPsbfHWqhaR0ivVvm2+bKLJltktxWdbgwUw0ilI2hsmtuAAAAAAAAAAAAAAAIbL1c5a6yx0adWP7LUlNeGktJfPxJWGMFuV94n7fhA1VtXj97FEWjw57/nmrFXbTLRk04U4tcU4z1T705FhXs7DPPeft6Ka3bOpiduGI+k+rSuNqszX/AFvRX3YxXxab+JurosFe7f5o9+1NVf8A5bfKI/aJuLitcz1uZym+2TcvmSa0rWNqxshXyXyTveZn582My8AAAAAAAPdCjVuKqjbxcpPgktWYtaKxvadoeqUte3DWN58IW/CbGNtTy7/y0/8AdJfJepV5+0O7F5+i90nY3/LP/wDPrPp5rlSpwo01GklFLckloku5FXMzM7y6CtYrG1Y2h7MMgAAAAAAAAAAAAAAAABo5LE2OTj/XKak+UuEl4SW83Ys+TF/GUbPpMOeP9yu/x7/NVr/Yaa1eOq6/dnuf4o/kWGPtKP8AnHkps3YcxzxW+k+seiAu8DlbR/pqM2u2K6a/06/Em01WK/S0fhWZdDqMf8qT9Of4R0urLSW59j3M3xzRJ5TtIAAAfacZVZaUk5PsSbfohMxHVmsTadq8/klLPZvL3fuUnFds+ovR7/gRr6vDTrby5pmLs7U5OlNvny/f2WHH7DQi08jUb+7DcvOT3vySIWTtKelI81pg7EiOeW2/wj1/6Wixx9pj6XRs4KC7uL8XxfmV+TLfJO9p3XOHT48NeHHXZsmtuAAAAAAAAAAAAAAAAAAAAAAAGOrQpVl+mjGXik/mZi0x0l5tStv5Ru054TFVH16FL8EfyNsajLHS0+aPbRae3XHXyh4Wz2HX+Hp+h6/1Wb/yl5//AD9L/wCuPJlp4fGUn+joUl/BH8jxOfLPW0+bZXSYK9KV8obkKcKa0ppJdy0NczM9W+KxHR6MMg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47117" name="AutoShape 24" descr="data:image/jpeg;base64,/9j/4AAQSkZJRgABAQAAAQABAAD/2wCEAAkGBwgHBhEUBxIVExQUFxgXGBcXGRQXFhkVFhQWGRQXGRUZHy0gGholHBQUITEiJikrLi46GCEzPDMsQygtLisBCgoKDg0OGxAQGywmICUsLC4tLC80LCwsNCssLCwsLC8wLDQsLDAsLCwuLCwsLC8wMCwsLCwsLywvLCwsLCw0LP/AABEIAOEA4QMBEQACEQEDEQH/xAAbAAEAAgMBAQAAAAAAAAAAAAAABQYDBAcCAf/EAEAQAAIBAwEEBwUEBgsBAAAAAAABAgMEBREGITFBEiJRYXGBkRMyobHBQmKS0SNDUnKC4RQkMzREg6KywtLxB//EABsBAQACAwEBAAAAAAAAAAAAAAAEBQEDBgIH/8QANBEBAAIBAgMFCAIBBAMBAAAAAAECAwQREiExBUFRkdETImFxgaGx4TLwwRQjQvFSU5IV/9oADAMBAAIRAxEAPwDuIAAAAAAAAAAAAAAAAAAAAAAAAAAAAAAAAAAAAAAAAAAAAAAAAAAAAAAAAAAAAAAAAAAAAAAAAAAAAAAAAAAAAAAAAAAAAAAAAAAAAAAAAAAAAAAAAAAAAAAAAAAAAAAAAAAAAAAAAAAAAAAAAAAAAAAAAAAAAAAAAAAAAAAAAAAAAAAAAAAAAAAAAAAAAAAAAAAAAAAAAAAAAAAAAY/b0v6R0Okunp0ujz6OumunZqeuGeHi25PHtK8XBvz232+DIeXsAAAAAAAAARGc2hs8QtKnXqPhBcfFv7KJOn0t83OOUeKDq+0MWm5Tzt4R/nwUrIbVZW8k+hP2UeyG5/i4+mhbY9Dip1jf5+jns/amoyTynhjwj16/hEzubio9ak5yffKT+bJMUrHSIQZyXnrafOXqje3dB60KtSPhKS+pi2OlusQ9Vz5aTvW0x9ZT2M2yv7aSV6lVj27oz9VufmvMh5ez8dv4cp+yy0/bGanLJ70eU+n96rtjMnaZS36VnLVc1wlF9jXIqcuG+KdrQ6LT6nHnrxY59W4am9FZTaHG41NVp9KX7EOtLz5Lz0JOLS5cvSOXjKFqO0MGDlad58I5z+vq9YHIV8paOrVgoRk2oLi+it2rfe9fQxqMVcVuCJ3nvZ0WovqMftLRtEzyj4JMjpgAAAAAAAAAActyWWr1M/Ovby0cZNQf3Y7kvBriu9nRYsFYwxjtHdz+bjNRq7zqZzUnnE8vlHL7/wCV92fzdDMW2serUj70OzvXbEptTprYbfDul02i1tNTTeOVo6x/e5KkZNAAAAAAAQe1OcWItUqOjqz91di5ya+X/pL0mm9tbeekf3ZXdo67/TU2r/Kenq5tUqTq1HKq3KTerb3tt82X0RERtDkbWm0zNp3mXkywAAAGxj765x1yp2kujLh3NdjXNHjJirkrw2htwZ74b8dJ2lnvM1k71f1mtNrsXVXpHTU8U0+Kn8aw2ZdbqMv87z+Pxs9YHEVcveqFPdBb5y7I/wDZ8v5GNRnjDXeevczo9JbU5OCOnfPw9Z7nUqNKnb0FGklGMUklySS3HO2mbTvPWXaVrWlYrHKIZDD0AAAAAAAAAMN3N07SbXKMn6Jnqkb2iHjJPDSZ+EuOx91HUy4GOjNa3Na0uIztpOMo8Gvl3ruPF6VvXhtHJsx5LY7Rek7TDoWz209DJpQudIVez7Mv3X293zKTU6O2L3q84dToe06Z9qX5W+0/L0WAhLQAAAAHxtJbwOTZrISyeTnUfBvSPdBe78N/mzpcGL2WOK/3dw+q1E58s5PL5dzSNqOAAAAAB6p9Dpr2uunPo6a+Wu4xO+3Jmu2/vdPgsFHaqdjaqniqEKUVzk3Nt9r4ashW0MXtxZLTP29VpTtScVODDSKx8efpzSezlDI5ysq2VnJ0ovqw4RnJc+itzin6sj6m2LBHBjjn3z4Jmgpn1Vva5rTwx0jumfl4R+VyKtfgAAAAAAAADxWh7SlJPmmvVGYnad2LRvEw424SptqfFbn4rczqd9+cOA4ZrynuAAFmwm19zZpRv06sO39YvN+957+8gZ9BW/OnKft+lvpO18mL3cvvR49/7/vNdsdk7PJU9bOal2rhJeMXvRU5MN8c7Wh0WDU4s8b453/Pk2zU3gACO2hrO3wdeUePQkl4taL5m/TV4stY+KLrrzTT3tHhLlJ0biQAAAAAAACybM7MVMhJVL5ONLilwlP8o9/Pl2kDVayMfu06/j9rfs/sy2ba+TlX7z+vy6DCEacEqaSSWiS4JLgkUszMzvLqIiIjaHowyAAAAAAAAAAHNdssc7HMSlFdSr11+99teu/+IvtDl48W3fHL0cj2rp/ZZ5tHS3P69/r9UETFaAAPVOc6U06TcWuDTaa8GhMRMbSzWZrO8TtKfx+2GStUlcaVV97dL8S+qZBydn4rc68lpg7Xz4+Vvej48p8/0sNntpja395U6b710l6x3/AhX7Oyx/HaVpi7awW/nvX7/hL2+Yxtz/Y1qb7ukk/R7yNbT5a9aynY9ZgyfxvHmwbSpV9n7hU2n1G93dv+h60vu5q7+LXr44tLfbwly06JxgAAAAAABH3kJI6uznKvoAAAAAAAAAAAAPFerChRlKruUU5PwS1ZmtZtMRDze0VrNp6QjL+3sNpMY40ZxkuMZRabjLk9Pg0SMd8mmybzH0Q82PDrcO1ZifCY7pc2v7K4x904XcejJejXJp80X2PJXJXiq5LNhvhvNLxtP96fBrntqAAAAB8aT4mTZ9j1fd3GOpHLoAAAAAAAAZLaHtbmEV9qUV6yS+pi87Vmfg9444r1jxmPy7Gcs70AAAAAAAAAAAGK5pe3tpxf2ouPqtD1W3DaJeMleKs18Ycfpyq29TqNwktzabTTXFao6eYi0c+cODrNqTymYnyZ7rIXl3TUbqpKaW9dLRteEnv+J4pipSd6xs25NRlyRte2/wA/Xq1jY0gAAAAAAAAAAAAAAEjs5Q/pGeoL76l+Drf8TRqrcOG0/D88kvQ049TSPjv5c/8ADqxzjtQAAAAAAAAAAAAOa7Y412GXlKK6lXWa/e+2vV6+ZfaHNx49u+OXo5HtTTTizzaOluf17/X6oImK0AAAAAAAAAAAAAAAAWj/AOf2vtMnUqPhCGnnN/lF+pX9pX2xxXxn8LnsTFxZrX8I/P8A0v5SunAAAAAAAAAAAAA0czjKOWsXTr7ucZc4y5NG7BmtivxQjarTV1GOaW+k+EuYZLH3ONunC7WjXB8pLti+aOgxZa5a8VXHZ8F8F+C8c/z8mqbGkAAAAAAAAAAAAAAA6RsVYuzwkZT96q+m/B7o/BJ+ZRa7Jx5do7uTreycHs9PEz1tz9PsnyEswAAAAAAAAAAAAAEXmJYe4XssrKmnxSlJRkteDi3vXPgSMMZq+/jifoh6qdLf/bzTH1nafopWVwVlQbdjd0ZL9mU4qXquPoi2w6m9uV6T9Ic9qdDipzx5az8JmN0C9zJisAAAAAAAAAAAAA3cNj5ZPJQprg3rJ9kF7z9N3mjVny+yxzb+7pGl0858sY/P5d7rMYxhFKO5Lcl3HNTO7t4iIjaH0MgAAAAAAAAAAAAAKvt1i3dWSq0VrKlr0u+D4+nH1LDs/Nw34J6T+VN2xpfaY4y1616/L9eqgF05gAAAAAAAAAAAAAB0HYjEuzsXVrrSdXh2qH2fXj6FJr8/HfgjpH5dT2RpfZY/aW62/Hd59VmIC3AAAAAAAAAAAAAAADSa3gc/2o2YqWc5VcfHWm97iuMO3Rc4/IutJrIvHBfr+f25ftDsycUzkxR7vh4fr8fJWCwU4AAAAAAAAAAAJ3ZPCPK3nSrL9FB9b70uUPq/5kPWan2Vdo6z/d1l2bov9Rk4rfxjr8Z8PX9ulLctxQuuAAAAAAAAAAAAAAAAAABB5XZbHZCTlFOnN/ahok33x4P5kzDrcmPl1j4q3U9l4M077bT4x6KzkNjrizpOXtqXQXFz6UPzJ+PtCt524Z3+HP0VGfsfJjibcddvjvHqrT47ieqAAAAAAAACQweIr5i76NHdFe/LlFfVvkjRqM9cNd5690JWk0l9Tfhr0758P26hY2lCxtY07ZaRit31b7Wzn8mS17Ta3V2WHFTFSKUjlDOeGwAAAAAAAAAAAAAAAAAPFarToQbrSUUubaS9WZis2naIebXrWN7TtCt5TbKytk1Yr2su3hBfxc/L1J+Hs+9ud+UfdU6jtjFTlj96ft5+imZTK3mUq63ktdOEVuivCP14lriwUxRtWPVz+o1WXUTvkn6d3k0jajgAAAAAAJXA4G6zFXqdWmn1pvh4R7X8iNqNVXDHx8E3R6HJqZ5cq98+njLpOPsbfHWqhaR0ivVvm2+bKLJltktxWdbgwUw0ilI2hsmtuAAAAAAAAAAAAAAAIbL1c5a6yx0adWP7LUlNeGktJfPxJWGMFuV94n7fhA1VtXj97FEWjw57/nmrFXbTLRk04U4tcU4z1T705FhXs7DPPeft6Ka3bOpiduGI+k+rSuNqszX/AFvRX3YxXxab+JurosFe7f5o9+1NVf8A5bfKI/aJuLitcz1uZym+2TcvmSa0rWNqxshXyXyTveZn582My8AAAAAAAPdCjVuKqjbxcpPgktWYtaKxvadoeqUte3DWN58IW/CbGNtTy7/y0/8AdJfJepV5+0O7F5+i90nY3/LP/wDPrPp5rlSpwo01GklFLckloku5FXMzM7y6CtYrG1Y2h7MMgAAAAAAAAAAAAAAAABo5LE2OTj/XKak+UuEl4SW83Ys+TF/GUbPpMOeP9yu/x7/NVr/Yaa1eOq6/dnuf4o/kWGPtKP8AnHkps3YcxzxW+k+seiAu8DlbR/pqM2u2K6a/06/Em01WK/S0fhWZdDqMf8qT9Of4R0urLSW59j3M3xzRJ5TtIAAAfacZVZaUk5PsSbfohMxHVmsTadq8/klLPZvL3fuUnFds+ovR7/gRr6vDTrby5pmLs7U5OlNvny/f2WHH7DQi08jUb+7DcvOT3vySIWTtKelI81pg7EiOeW2/wj1/6Wixx9pj6XRs4KC7uL8XxfmV+TLfJO9p3XOHT48NeHHXZsmtuAAAAAAAAAAAAAAAAAAAAAAAGOrQpVl+mjGXik/mZi0x0l5tStv5Ru054TFVH16FL8EfyNsajLHS0+aPbRae3XHXyh4Wz2HX+Hp+h6/1Wb/yl5//AD9L/wCuPJlp4fGUn+joUl/BH8jxOfLPW0+bZXSYK9KV8obkKcKa0ppJdy0NczM9W+KxHR6MMg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26"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grpSp>
        <p:nvGrpSpPr>
          <p:cNvPr id="29" name="Group 28"/>
          <p:cNvGrpSpPr/>
          <p:nvPr/>
        </p:nvGrpSpPr>
        <p:grpSpPr>
          <a:xfrm>
            <a:off x="3978082" y="3137336"/>
            <a:ext cx="956524" cy="956524"/>
            <a:chOff x="3978082" y="3137336"/>
            <a:chExt cx="956524" cy="956524"/>
          </a:xfrm>
        </p:grpSpPr>
        <p:pic>
          <p:nvPicPr>
            <p:cNvPr id="22" name="Picture 2"/>
            <p:cNvPicPr>
              <a:picLocks noChangeAspect="1" noChangeArrowheads="1"/>
            </p:cNvPicPr>
            <p:nvPr/>
          </p:nvPicPr>
          <p:blipFill>
            <a:blip r:embed="rId3">
              <a:clrChange>
                <a:clrFrom>
                  <a:srgbClr val="FFFFFF"/>
                </a:clrFrom>
                <a:clrTo>
                  <a:srgbClr val="FFFFFF">
                    <a:alpha val="0"/>
                  </a:srgbClr>
                </a:clrTo>
              </a:clrChange>
            </a:blip>
            <a:srcRect l="37132" t="20709" r="55735" b="66604"/>
            <a:stretch>
              <a:fillRect/>
            </a:stretch>
          </p:blipFill>
          <p:spPr bwMode="auto">
            <a:xfrm>
              <a:off x="3978082" y="3137336"/>
              <a:ext cx="956524" cy="956524"/>
            </a:xfrm>
            <a:prstGeom prst="rect">
              <a:avLst/>
            </a:prstGeom>
            <a:noFill/>
            <a:ln w="9525">
              <a:noFill/>
              <a:miter lim="800000"/>
              <a:headEnd/>
              <a:tailEnd/>
            </a:ln>
            <a:effectLst/>
          </p:spPr>
        </p:pic>
        <p:sp>
          <p:nvSpPr>
            <p:cNvPr id="27" name="TextBox 12"/>
            <p:cNvSpPr txBox="1">
              <a:spLocks noChangeArrowheads="1"/>
            </p:cNvSpPr>
            <p:nvPr/>
          </p:nvSpPr>
          <p:spPr bwMode="auto">
            <a:xfrm>
              <a:off x="4045642" y="3152563"/>
              <a:ext cx="858838" cy="923330"/>
            </a:xfrm>
            <a:prstGeom prst="rect">
              <a:avLst/>
            </a:prstGeom>
            <a:noFill/>
            <a:ln w="9525">
              <a:noFill/>
              <a:miter lim="800000"/>
              <a:headEnd/>
              <a:tailEnd/>
            </a:ln>
          </p:spPr>
          <p:txBody>
            <a:bodyPr>
              <a:spAutoFit/>
            </a:bodyPr>
            <a:lstStyle/>
            <a:p>
              <a:pPr algn="ctr">
                <a:spcAft>
                  <a:spcPts val="1200"/>
                </a:spcAft>
              </a:pPr>
              <a:r>
                <a:rPr lang="en-US" sz="5400" b="1" dirty="0">
                  <a:solidFill>
                    <a:schemeClr val="bg1"/>
                  </a:solidFill>
                  <a:cs typeface="Arial" pitchFamily="34" charset="0"/>
                </a:rPr>
                <a:t>i</a:t>
              </a:r>
            </a:p>
          </p:txBody>
        </p:sp>
      </p:grpSp>
      <p:sp>
        <p:nvSpPr>
          <p:cNvPr id="28"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0070C0"/>
                </a:solidFill>
                <a:latin typeface="Arial" pitchFamily="34" charset="0"/>
                <a:cs typeface="Arial" pitchFamily="34" charset="0"/>
              </a:rPr>
              <a:t>NEED MORE INFORMATION?</a:t>
            </a:r>
          </a:p>
          <a:p>
            <a:pPr>
              <a:spcAft>
                <a:spcPts val="600"/>
              </a:spcAft>
            </a:pPr>
            <a:r>
              <a:rPr lang="en-US" sz="2000" dirty="0" smtClean="0">
                <a:latin typeface="Arial" pitchFamily="34" charset="0"/>
                <a:cs typeface="Arial" pitchFamily="34" charset="0"/>
              </a:rPr>
              <a:t>REMEMBER SFE IS ONLINE</a:t>
            </a:r>
            <a:endParaRPr lang="en-US" sz="2000" dirty="0">
              <a:latin typeface="Arial" pitchFamily="34"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03575" y="2530475"/>
            <a:ext cx="575468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sz="2800" dirty="0" smtClean="0">
                <a:solidFill>
                  <a:srgbClr val="DD4814"/>
                </a:solidFill>
                <a:cs typeface="Arial" charset="0"/>
              </a:rPr>
              <a:t>WHAT SUPPORT CAN YOU GET?</a:t>
            </a:r>
          </a:p>
          <a:p>
            <a:pPr eaLnBrk="1" hangingPunct="1">
              <a:spcAft>
                <a:spcPts val="600"/>
              </a:spcAft>
              <a:defRPr/>
            </a:pPr>
            <a:r>
              <a:rPr lang="en-US" sz="2000" dirty="0" smtClean="0">
                <a:cs typeface="Arial" charset="0"/>
              </a:rPr>
              <a:t>FEES, LOANS &amp; EXTRA HELP*</a:t>
            </a:r>
          </a:p>
          <a:p>
            <a:pPr eaLnBrk="1" hangingPunct="1">
              <a:spcAft>
                <a:spcPts val="600"/>
              </a:spcAft>
              <a:defRPr/>
            </a:pPr>
            <a:endParaRPr lang="en-US" sz="2000" dirty="0" smtClean="0">
              <a:cs typeface="Arial" charset="0"/>
            </a:endParaRPr>
          </a:p>
        </p:txBody>
      </p:sp>
      <p:sp>
        <p:nvSpPr>
          <p:cNvPr id="5" name="TextBox 12"/>
          <p:cNvSpPr txBox="1">
            <a:spLocks noChangeArrowheads="1"/>
          </p:cNvSpPr>
          <p:nvPr/>
        </p:nvSpPr>
        <p:spPr bwMode="auto">
          <a:xfrm>
            <a:off x="1327150" y="2635250"/>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1</a:t>
            </a:r>
          </a:p>
        </p:txBody>
      </p:sp>
      <p:sp>
        <p:nvSpPr>
          <p:cNvPr id="7" name="TextBox 3"/>
          <p:cNvSpPr txBox="1">
            <a:spLocks noChangeArrowheads="1"/>
          </p:cNvSpPr>
          <p:nvPr/>
        </p:nvSpPr>
        <p:spPr bwMode="auto">
          <a:xfrm>
            <a:off x="943968" y="5893417"/>
            <a:ext cx="3607975" cy="369332"/>
          </a:xfrm>
          <a:prstGeom prst="rect">
            <a:avLst/>
          </a:prstGeom>
          <a:noFill/>
          <a:ln w="9525">
            <a:noFill/>
            <a:miter lim="800000"/>
            <a:headEnd/>
            <a:tailEnd/>
          </a:ln>
        </p:spPr>
        <p:txBody>
          <a:bodyPr wrap="none">
            <a:spAutoFit/>
          </a:bodyPr>
          <a:lstStyle/>
          <a:p>
            <a:pPr marL="412750" indent="-341313"/>
            <a:r>
              <a:rPr lang="en-GB" dirty="0" smtClean="0">
                <a:latin typeface="Arial" pitchFamily="34" charset="0"/>
                <a:cs typeface="Arial" pitchFamily="34" charset="0"/>
              </a:rPr>
              <a:t>*All figures based on AY 2017/18</a:t>
            </a:r>
            <a:endParaRPr lang="en-GB" dirty="0">
              <a:latin typeface="Arial" pitchFamily="34" charset="0"/>
              <a:cs typeface="Arial" pitchFamily="34" charset="0"/>
            </a:endParaRPr>
          </a:p>
        </p:txBody>
      </p:sp>
    </p:spTree>
    <p:extLst>
      <p:ext uri="{BB962C8B-B14F-4D97-AF65-F5344CB8AC3E}">
        <p14:creationId xmlns:p14="http://schemas.microsoft.com/office/powerpoint/2010/main" val="2789291516"/>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5"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6" name="Picture 5"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5218" y="1897040"/>
            <a:ext cx="2465740" cy="400110"/>
          </a:xfrm>
          <a:prstGeom prst="rect">
            <a:avLst/>
          </a:prstGeom>
          <a:noFill/>
        </p:spPr>
        <p:txBody>
          <a:bodyPr wrap="none" rtlCol="0">
            <a:spAutoFit/>
          </a:bodyPr>
          <a:lstStyle/>
          <a:p>
            <a:r>
              <a:rPr lang="en-GB" sz="2000" b="1" dirty="0" smtClean="0">
                <a:latin typeface="Arial" pitchFamily="34" charset="0"/>
                <a:cs typeface="Arial" pitchFamily="34" charset="0"/>
              </a:rPr>
              <a:t>TUITION FEE </a:t>
            </a:r>
            <a:r>
              <a:rPr lang="en-GB" sz="2000" dirty="0" smtClean="0">
                <a:latin typeface="Arial" pitchFamily="34" charset="0"/>
                <a:cs typeface="Arial" pitchFamily="34" charset="0"/>
              </a:rPr>
              <a:t>Loan</a:t>
            </a:r>
            <a:endParaRPr lang="en-GB" sz="2000" dirty="0">
              <a:latin typeface="Arial" pitchFamily="34" charset="0"/>
              <a:cs typeface="Arial" pitchFamily="34" charset="0"/>
            </a:endParaRPr>
          </a:p>
        </p:txBody>
      </p:sp>
      <p:sp>
        <p:nvSpPr>
          <p:cNvPr id="11" name="TextBox 10"/>
          <p:cNvSpPr txBox="1"/>
          <p:nvPr/>
        </p:nvSpPr>
        <p:spPr>
          <a:xfrm>
            <a:off x="3823649" y="4246728"/>
            <a:ext cx="1653017" cy="707886"/>
          </a:xfrm>
          <a:prstGeom prst="rect">
            <a:avLst/>
          </a:prstGeom>
          <a:noFill/>
        </p:spPr>
        <p:txBody>
          <a:bodyPr wrap="none" rtlCol="0">
            <a:spAutoFit/>
          </a:bodyPr>
          <a:lstStyle/>
          <a:p>
            <a:pPr algn="ctr"/>
            <a:r>
              <a:rPr lang="en-GB" sz="2000" dirty="0" smtClean="0">
                <a:latin typeface="Arial" pitchFamily="34" charset="0"/>
                <a:cs typeface="Arial" pitchFamily="34" charset="0"/>
              </a:rPr>
              <a:t>Maintenance</a:t>
            </a:r>
          </a:p>
          <a:p>
            <a:pPr algn="ctr"/>
            <a:r>
              <a:rPr lang="en-GB" sz="2000" dirty="0" smtClean="0">
                <a:latin typeface="Arial" pitchFamily="34" charset="0"/>
                <a:cs typeface="Arial" pitchFamily="34" charset="0"/>
              </a:rPr>
              <a:t>Loan</a:t>
            </a:r>
          </a:p>
        </p:txBody>
      </p:sp>
      <p:sp>
        <p:nvSpPr>
          <p:cNvPr id="12" name="TextBox 11"/>
          <p:cNvSpPr txBox="1"/>
          <p:nvPr/>
        </p:nvSpPr>
        <p:spPr>
          <a:xfrm>
            <a:off x="6375779" y="1953906"/>
            <a:ext cx="1707519" cy="400110"/>
          </a:xfrm>
          <a:prstGeom prst="rect">
            <a:avLst/>
          </a:prstGeom>
          <a:noFill/>
        </p:spPr>
        <p:txBody>
          <a:bodyPr wrap="none" rtlCol="0">
            <a:spAutoFit/>
          </a:bodyPr>
          <a:lstStyle/>
          <a:p>
            <a:r>
              <a:rPr lang="en-GB" sz="2000" dirty="0" smtClean="0">
                <a:latin typeface="Arial" pitchFamily="34" charset="0"/>
                <a:cs typeface="Arial" pitchFamily="34" charset="0"/>
              </a:rPr>
              <a:t>Extra support</a:t>
            </a:r>
            <a:endParaRPr lang="en-GB" sz="2000" dirty="0">
              <a:latin typeface="Arial" pitchFamily="34" charset="0"/>
              <a:cs typeface="Arial" pitchFamily="34" charset="0"/>
            </a:endParaRPr>
          </a:p>
        </p:txBody>
      </p:sp>
      <p:sp>
        <p:nvSpPr>
          <p:cNvPr id="13" name="TextBox 12"/>
          <p:cNvSpPr txBox="1"/>
          <p:nvPr/>
        </p:nvSpPr>
        <p:spPr>
          <a:xfrm rot="21023613">
            <a:off x="1448939" y="3146456"/>
            <a:ext cx="2129221" cy="1200329"/>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What support can you get?</a:t>
            </a: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1012546" y="5896411"/>
            <a:ext cx="6728323" cy="646331"/>
          </a:xfrm>
          <a:prstGeom prst="rect">
            <a:avLst/>
          </a:prstGeom>
          <a:noFill/>
          <a:ln w="9525">
            <a:noFill/>
            <a:miter lim="800000"/>
            <a:headEnd/>
            <a:tailEnd/>
          </a:ln>
        </p:spPr>
        <p:txBody>
          <a:bodyPr wrap="square">
            <a:spAutoFit/>
          </a:bodyPr>
          <a:lstStyle/>
          <a:p>
            <a:r>
              <a:rPr lang="en-GB" sz="1800" dirty="0">
                <a:latin typeface="Arial" pitchFamily="34" charset="0"/>
                <a:cs typeface="Arial" pitchFamily="34" charset="0"/>
              </a:rPr>
              <a:t>*Eligible </a:t>
            </a:r>
            <a:r>
              <a:rPr lang="en-GB" sz="1800" dirty="0" smtClean="0">
                <a:latin typeface="Arial" pitchFamily="34" charset="0"/>
                <a:cs typeface="Arial" pitchFamily="34" charset="0"/>
              </a:rPr>
              <a:t>students, living in England and </a:t>
            </a:r>
            <a:r>
              <a:rPr lang="en-GB" sz="1800" dirty="0">
                <a:latin typeface="Arial" pitchFamily="34" charset="0"/>
                <a:cs typeface="Arial" pitchFamily="34" charset="0"/>
              </a:rPr>
              <a:t>studying at a </a:t>
            </a:r>
            <a:r>
              <a:rPr lang="en-GB" sz="1800" dirty="0" smtClean="0">
                <a:latin typeface="Arial" pitchFamily="34" charset="0"/>
                <a:cs typeface="Arial" pitchFamily="34" charset="0"/>
              </a:rPr>
              <a:t>publicly-funded </a:t>
            </a:r>
            <a:r>
              <a:rPr lang="en-GB" sz="1800" dirty="0">
                <a:latin typeface="Arial" pitchFamily="34" charset="0"/>
                <a:cs typeface="Arial" pitchFamily="34" charset="0"/>
              </a:rPr>
              <a:t>university or </a:t>
            </a:r>
            <a:r>
              <a:rPr lang="en-GB" sz="1800" dirty="0" smtClean="0">
                <a:latin typeface="Arial" pitchFamily="34" charset="0"/>
                <a:cs typeface="Arial" pitchFamily="34" charset="0"/>
              </a:rPr>
              <a:t>college.</a:t>
            </a:r>
            <a:endParaRPr lang="en-GB" sz="1800" dirty="0">
              <a:latin typeface="Arial" pitchFamily="34" charset="0"/>
              <a:cs typeface="Arial" pitchFamily="34" charset="0"/>
            </a:endParaRPr>
          </a:p>
        </p:txBody>
      </p:sp>
      <p:grpSp>
        <p:nvGrpSpPr>
          <p:cNvPr id="2" name="Group 11"/>
          <p:cNvGrpSpPr>
            <a:grpSpLocks/>
          </p:cNvGrpSpPr>
          <p:nvPr/>
        </p:nvGrpSpPr>
        <p:grpSpPr bwMode="auto">
          <a:xfrm>
            <a:off x="423863" y="1642628"/>
            <a:ext cx="7603937" cy="818776"/>
            <a:chOff x="342616" y="2917423"/>
            <a:chExt cx="7603387" cy="819150"/>
          </a:xfrm>
        </p:grpSpPr>
        <p:grpSp>
          <p:nvGrpSpPr>
            <p:cNvPr id="3" name="Group 32"/>
            <p:cNvGrpSpPr>
              <a:grpSpLocks/>
            </p:cNvGrpSpPr>
            <p:nvPr/>
          </p:nvGrpSpPr>
          <p:grpSpPr bwMode="auto">
            <a:xfrm>
              <a:off x="342616" y="2917423"/>
              <a:ext cx="7422961" cy="819150"/>
              <a:chOff x="322073" y="2050255"/>
              <a:chExt cx="7422135" cy="819069"/>
            </a:xfrm>
          </p:grpSpPr>
          <p:sp>
            <p:nvSpPr>
              <p:cNvPr id="10" name="Rounded Rectangle 9"/>
              <p:cNvSpPr/>
              <p:nvPr/>
            </p:nvSpPr>
            <p:spPr bwMode="auto">
              <a:xfrm>
                <a:off x="596660" y="2055019"/>
                <a:ext cx="7147201" cy="814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1" name="Oval 10"/>
              <p:cNvSpPr/>
              <p:nvPr/>
            </p:nvSpPr>
            <p:spPr bwMode="auto">
              <a:xfrm>
                <a:off x="322073" y="2050255"/>
                <a:ext cx="820586" cy="819443"/>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6406" name="Rectangle 4"/>
            <p:cNvSpPr>
              <a:spLocks noChangeArrowheads="1"/>
            </p:cNvSpPr>
            <p:nvPr/>
          </p:nvSpPr>
          <p:spPr bwMode="auto">
            <a:xfrm>
              <a:off x="1226758" y="2979645"/>
              <a:ext cx="6719245" cy="708209"/>
            </a:xfrm>
            <a:prstGeom prst="rect">
              <a:avLst/>
            </a:prstGeom>
            <a:noFill/>
            <a:ln w="9525">
              <a:noFill/>
              <a:miter lim="800000"/>
              <a:headEnd/>
              <a:tailEnd/>
            </a:ln>
          </p:spPr>
          <p:txBody>
            <a:bodyPr>
              <a:spAutoFit/>
            </a:bodyPr>
            <a:lstStyle/>
            <a:p>
              <a:r>
                <a:rPr lang="en-GB" sz="2000" dirty="0" smtClean="0">
                  <a:latin typeface="Arial" pitchFamily="34" charset="0"/>
                  <a:cs typeface="Arial" pitchFamily="34" charset="0"/>
                </a:rPr>
                <a:t>What’s </a:t>
              </a:r>
              <a:r>
                <a:rPr lang="en-GB" sz="2000" dirty="0">
                  <a:latin typeface="Arial" pitchFamily="34" charset="0"/>
                  <a:cs typeface="Arial" pitchFamily="34" charset="0"/>
                </a:rPr>
                <a:t>the maximum tuition fee universities or colleges </a:t>
              </a:r>
              <a:r>
                <a:rPr lang="en-GB" sz="2000" dirty="0" smtClean="0">
                  <a:latin typeface="Arial" pitchFamily="34" charset="0"/>
                  <a:cs typeface="Arial" pitchFamily="34" charset="0"/>
                </a:rPr>
                <a:t>can currently </a:t>
              </a:r>
              <a:r>
                <a:rPr lang="en-GB" sz="2000" dirty="0">
                  <a:latin typeface="Arial" pitchFamily="34" charset="0"/>
                  <a:cs typeface="Arial" pitchFamily="34" charset="0"/>
                </a:rPr>
                <a:t>charge </a:t>
              </a:r>
              <a:r>
                <a:rPr lang="en-GB" sz="2000" dirty="0" smtClean="0">
                  <a:latin typeface="Arial" pitchFamily="34" charset="0"/>
                  <a:cs typeface="Arial" pitchFamily="34" charset="0"/>
                </a:rPr>
                <a:t>new students*?</a:t>
              </a:r>
              <a:endParaRPr lang="en-GB" sz="2000" dirty="0">
                <a:latin typeface="Arial" pitchFamily="34" charset="0"/>
                <a:cs typeface="Arial" pitchFamily="34" charset="0"/>
              </a:endParaRPr>
            </a:p>
          </p:txBody>
        </p:sp>
      </p:grpSp>
      <p:grpSp>
        <p:nvGrpSpPr>
          <p:cNvPr id="4" name="Group 17"/>
          <p:cNvGrpSpPr>
            <a:grpSpLocks/>
          </p:cNvGrpSpPr>
          <p:nvPr/>
        </p:nvGrpSpPr>
        <p:grpSpPr bwMode="auto">
          <a:xfrm>
            <a:off x="425450" y="3816087"/>
            <a:ext cx="7421563" cy="818426"/>
            <a:chOff x="303946" y="3711297"/>
            <a:chExt cx="7420686" cy="819150"/>
          </a:xfrm>
        </p:grpSpPr>
        <p:grpSp>
          <p:nvGrpSpPr>
            <p:cNvPr id="5" name="Group 32"/>
            <p:cNvGrpSpPr>
              <a:grpSpLocks/>
            </p:cNvGrpSpPr>
            <p:nvPr/>
          </p:nvGrpSpPr>
          <p:grpSpPr bwMode="auto">
            <a:xfrm>
              <a:off x="303946" y="3711297"/>
              <a:ext cx="7420686" cy="819150"/>
              <a:chOff x="322073" y="2050255"/>
              <a:chExt cx="7419860" cy="819069"/>
            </a:xfrm>
          </p:grpSpPr>
          <p:sp>
            <p:nvSpPr>
              <p:cNvPr id="16" name="Rounded Rectangle 15"/>
              <p:cNvSpPr/>
              <p:nvPr/>
            </p:nvSpPr>
            <p:spPr bwMode="auto">
              <a:xfrm>
                <a:off x="596648" y="2054851"/>
                <a:ext cx="7145285" cy="81502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17" name="Oval 16"/>
              <p:cNvSpPr/>
              <p:nvPr/>
            </p:nvSpPr>
            <p:spPr bwMode="auto">
              <a:xfrm>
                <a:off x="322073" y="2050084"/>
                <a:ext cx="820550" cy="819795"/>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Q</a:t>
                </a:r>
              </a:p>
            </p:txBody>
          </p:sp>
        </p:grpSp>
        <p:sp>
          <p:nvSpPr>
            <p:cNvPr id="16402" name="Rectangle 3"/>
            <p:cNvSpPr>
              <a:spLocks noChangeArrowheads="1"/>
            </p:cNvSpPr>
            <p:nvPr/>
          </p:nvSpPr>
          <p:spPr bwMode="auto">
            <a:xfrm>
              <a:off x="1171668" y="3768963"/>
              <a:ext cx="6489503" cy="708512"/>
            </a:xfrm>
            <a:prstGeom prst="rect">
              <a:avLst/>
            </a:prstGeom>
            <a:noFill/>
            <a:ln w="9525">
              <a:noFill/>
              <a:miter lim="800000"/>
              <a:headEnd/>
              <a:tailEnd/>
            </a:ln>
          </p:spPr>
          <p:txBody>
            <a:bodyPr>
              <a:spAutoFit/>
            </a:bodyPr>
            <a:lstStyle/>
            <a:p>
              <a:r>
                <a:rPr lang="en-GB" sz="2000" dirty="0">
                  <a:latin typeface="Arial" pitchFamily="34" charset="0"/>
                  <a:cs typeface="Arial" pitchFamily="34" charset="0"/>
                </a:rPr>
                <a:t>How much of this </a:t>
              </a:r>
              <a:r>
                <a:rPr lang="en-GB" sz="2000" dirty="0" smtClean="0">
                  <a:latin typeface="Arial" pitchFamily="34" charset="0"/>
                  <a:cs typeface="Arial" pitchFamily="34" charset="0"/>
                </a:rPr>
                <a:t>would you </a:t>
              </a:r>
              <a:r>
                <a:rPr lang="en-GB" sz="2000" dirty="0">
                  <a:latin typeface="Arial" pitchFamily="34" charset="0"/>
                  <a:cs typeface="Arial" pitchFamily="34" charset="0"/>
                </a:rPr>
                <a:t>need to pay up front </a:t>
              </a:r>
              <a:r>
                <a:rPr lang="en-GB" sz="2000" dirty="0" smtClean="0">
                  <a:latin typeface="Arial" pitchFamily="34" charset="0"/>
                  <a:cs typeface="Arial" pitchFamily="34" charset="0"/>
                </a:rPr>
                <a:t>before going </a:t>
              </a:r>
              <a:r>
                <a:rPr lang="en-GB" sz="2000" dirty="0">
                  <a:latin typeface="Arial" pitchFamily="34" charset="0"/>
                  <a:cs typeface="Arial" pitchFamily="34" charset="0"/>
                </a:rPr>
                <a:t>to uni or </a:t>
              </a:r>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p:txBody>
        </p:sp>
      </p:grpSp>
      <p:grpSp>
        <p:nvGrpSpPr>
          <p:cNvPr id="6" name="Group 11"/>
          <p:cNvGrpSpPr>
            <a:grpSpLocks/>
          </p:cNvGrpSpPr>
          <p:nvPr/>
        </p:nvGrpSpPr>
        <p:grpSpPr bwMode="auto">
          <a:xfrm>
            <a:off x="427038" y="2641164"/>
            <a:ext cx="2684462" cy="819150"/>
            <a:chOff x="342616" y="2917423"/>
            <a:chExt cx="2684767" cy="819523"/>
          </a:xfrm>
        </p:grpSpPr>
        <p:grpSp>
          <p:nvGrpSpPr>
            <p:cNvPr id="7" name="Group 32"/>
            <p:cNvGrpSpPr>
              <a:grpSpLocks/>
            </p:cNvGrpSpPr>
            <p:nvPr/>
          </p:nvGrpSpPr>
          <p:grpSpPr bwMode="auto">
            <a:xfrm>
              <a:off x="342616" y="2917423"/>
              <a:ext cx="2684767" cy="819523"/>
              <a:chOff x="322073" y="2050255"/>
              <a:chExt cx="2684468" cy="819442"/>
            </a:xfrm>
          </p:grpSpPr>
          <p:sp>
            <p:nvSpPr>
              <p:cNvPr id="19" name="Rounded Rectangle 18"/>
              <p:cNvSpPr/>
              <p:nvPr/>
            </p:nvSpPr>
            <p:spPr bwMode="auto">
              <a:xfrm>
                <a:off x="596711" y="2055020"/>
                <a:ext cx="2409830" cy="814677"/>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20" name="Oval 19"/>
              <p:cNvSpPr/>
              <p:nvPr/>
            </p:nvSpPr>
            <p:spPr bwMode="auto">
              <a:xfrm>
                <a:off x="322073" y="2050255"/>
                <a:ext cx="820739" cy="81944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6398" name="Rectangle 4"/>
            <p:cNvSpPr>
              <a:spLocks noChangeArrowheads="1"/>
            </p:cNvSpPr>
            <p:nvPr/>
          </p:nvSpPr>
          <p:spPr bwMode="auto">
            <a:xfrm>
              <a:off x="1042796" y="3131614"/>
              <a:ext cx="1858225" cy="400292"/>
            </a:xfrm>
            <a:prstGeom prst="rect">
              <a:avLst/>
            </a:prstGeom>
            <a:noFill/>
            <a:ln w="9525">
              <a:noFill/>
              <a:miter lim="800000"/>
              <a:headEnd/>
              <a:tailEnd/>
            </a:ln>
          </p:spPr>
          <p:txBody>
            <a:bodyPr>
              <a:spAutoFit/>
            </a:bodyPr>
            <a:lstStyle/>
            <a:p>
              <a:pPr algn="ctr"/>
              <a:r>
                <a:rPr lang="en-GB" sz="2000" dirty="0">
                  <a:latin typeface="Arial" pitchFamily="34" charset="0"/>
                  <a:cs typeface="Arial" pitchFamily="34" charset="0"/>
                </a:rPr>
                <a:t>£</a:t>
              </a:r>
              <a:r>
                <a:rPr lang="en-GB" sz="2000" dirty="0" smtClean="0">
                  <a:latin typeface="Arial" pitchFamily="34" charset="0"/>
                  <a:cs typeface="Arial" pitchFamily="34" charset="0"/>
                </a:rPr>
                <a:t>9,250</a:t>
              </a:r>
              <a:endParaRPr lang="en-GB" sz="2000" dirty="0">
                <a:latin typeface="Arial" pitchFamily="34" charset="0"/>
                <a:cs typeface="Arial" pitchFamily="34" charset="0"/>
              </a:endParaRPr>
            </a:p>
          </p:txBody>
        </p:sp>
      </p:grpSp>
      <p:grpSp>
        <p:nvGrpSpPr>
          <p:cNvPr id="8" name="Group 11"/>
          <p:cNvGrpSpPr>
            <a:grpSpLocks/>
          </p:cNvGrpSpPr>
          <p:nvPr/>
        </p:nvGrpSpPr>
        <p:grpSpPr bwMode="auto">
          <a:xfrm>
            <a:off x="428625" y="4814452"/>
            <a:ext cx="2686050" cy="819150"/>
            <a:chOff x="342616" y="2917423"/>
            <a:chExt cx="2684767" cy="819523"/>
          </a:xfrm>
        </p:grpSpPr>
        <p:grpSp>
          <p:nvGrpSpPr>
            <p:cNvPr id="9" name="Group 32"/>
            <p:cNvGrpSpPr>
              <a:grpSpLocks/>
            </p:cNvGrpSpPr>
            <p:nvPr/>
          </p:nvGrpSpPr>
          <p:grpSpPr bwMode="auto">
            <a:xfrm>
              <a:off x="342616" y="2917423"/>
              <a:ext cx="2684767" cy="819523"/>
              <a:chOff x="322073" y="2050255"/>
              <a:chExt cx="2684468" cy="819442"/>
            </a:xfrm>
          </p:grpSpPr>
          <p:sp>
            <p:nvSpPr>
              <p:cNvPr id="29" name="Rounded Rectangle 28"/>
              <p:cNvSpPr/>
              <p:nvPr/>
            </p:nvSpPr>
            <p:spPr bwMode="auto">
              <a:xfrm>
                <a:off x="596549" y="2055019"/>
                <a:ext cx="2409992" cy="814678"/>
              </a:xfrm>
              <a:prstGeom prst="roundRect">
                <a:avLst/>
              </a:prstGeom>
              <a:solidFill>
                <a:schemeClr val="bg1"/>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solidFill>
                    <a:schemeClr val="tx1"/>
                  </a:solidFill>
                </a:endParaRPr>
              </a:p>
            </p:txBody>
          </p:sp>
          <p:sp>
            <p:nvSpPr>
              <p:cNvPr id="30" name="Oval 29"/>
              <p:cNvSpPr/>
              <p:nvPr/>
            </p:nvSpPr>
            <p:spPr bwMode="auto">
              <a:xfrm>
                <a:off x="322073" y="2050255"/>
                <a:ext cx="820255" cy="81944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t>A</a:t>
                </a:r>
              </a:p>
            </p:txBody>
          </p:sp>
        </p:grpSp>
        <p:sp>
          <p:nvSpPr>
            <p:cNvPr id="16394" name="Rectangle 4"/>
            <p:cNvSpPr>
              <a:spLocks noChangeArrowheads="1"/>
            </p:cNvSpPr>
            <p:nvPr/>
          </p:nvSpPr>
          <p:spPr bwMode="auto">
            <a:xfrm>
              <a:off x="1003618" y="3131614"/>
              <a:ext cx="1858225" cy="400292"/>
            </a:xfrm>
            <a:prstGeom prst="rect">
              <a:avLst/>
            </a:prstGeom>
            <a:noFill/>
            <a:ln w="9525">
              <a:noFill/>
              <a:miter lim="800000"/>
              <a:headEnd/>
              <a:tailEnd/>
            </a:ln>
          </p:spPr>
          <p:txBody>
            <a:bodyPr>
              <a:spAutoFit/>
            </a:bodyPr>
            <a:lstStyle/>
            <a:p>
              <a:pPr algn="ctr"/>
              <a:r>
                <a:rPr lang="en-GB" sz="2000" dirty="0">
                  <a:latin typeface="Arial" pitchFamily="34" charset="0"/>
                  <a:cs typeface="Arial" pitchFamily="34" charset="0"/>
                </a:rPr>
                <a:t>£0</a:t>
              </a:r>
            </a:p>
          </p:txBody>
        </p:sp>
      </p:grpSp>
      <p:sp>
        <p:nvSpPr>
          <p:cNvPr id="2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HOW MUCH DO YOU KNOW?</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TUITION FEES</a:t>
            </a:r>
            <a:endParaRPr lang="en-US" sz="2000" dirty="0">
              <a:latin typeface="Arial" pitchFamily="34" charset="0"/>
              <a:cs typeface="Arial"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49225" y="1628339"/>
            <a:ext cx="8940800" cy="3785652"/>
          </a:xfrm>
          <a:prstGeom prst="rect">
            <a:avLst/>
          </a:prstGeom>
          <a:noFill/>
          <a:ln w="9525">
            <a:noFill/>
            <a:miter lim="800000"/>
            <a:headEnd/>
            <a:tailEnd/>
          </a:ln>
        </p:spPr>
        <p:txBody>
          <a:bodyPr>
            <a:spAutoFit/>
          </a:bodyPr>
          <a:lstStyle/>
          <a:p>
            <a:pPr marL="431800" indent="-358775"/>
            <a:r>
              <a:rPr lang="en-GB" sz="2000" dirty="0" smtClean="0">
                <a:latin typeface="Arial" pitchFamily="34" charset="0"/>
                <a:cs typeface="Arial" pitchFamily="34" charset="0"/>
              </a:rPr>
              <a:t>With tuition fees of up to £9,250, how can you afford to go to uni?</a:t>
            </a:r>
          </a:p>
          <a:p>
            <a:pPr marL="431800" indent="-358775">
              <a:buFont typeface="Arial" pitchFamily="34" charset="0"/>
              <a:buChar char="•"/>
            </a:pPr>
            <a:endParaRPr lang="en-GB" sz="2000" dirty="0" smtClean="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Eligible </a:t>
            </a:r>
            <a:r>
              <a:rPr lang="en-GB" sz="2000" dirty="0">
                <a:latin typeface="Arial" pitchFamily="34" charset="0"/>
                <a:cs typeface="Arial" pitchFamily="34" charset="0"/>
              </a:rPr>
              <a:t>students </a:t>
            </a:r>
            <a:r>
              <a:rPr lang="en-GB" sz="2000" b="1" dirty="0">
                <a:latin typeface="Arial" pitchFamily="34" charset="0"/>
                <a:cs typeface="Arial" pitchFamily="34" charset="0"/>
              </a:rPr>
              <a:t>won’t </a:t>
            </a:r>
            <a:r>
              <a:rPr lang="en-GB" sz="2000" dirty="0">
                <a:latin typeface="Arial" pitchFamily="34" charset="0"/>
                <a:cs typeface="Arial" pitchFamily="34" charset="0"/>
              </a:rPr>
              <a:t>have to pay any tuition fees up </a:t>
            </a:r>
            <a:r>
              <a:rPr lang="en-GB" sz="2000" dirty="0" smtClean="0">
                <a:latin typeface="Arial" pitchFamily="34" charset="0"/>
                <a:cs typeface="Arial" pitchFamily="34" charset="0"/>
              </a:rPr>
              <a:t>front.</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A Tuition Fee Loan is available to cover the fee charged by </a:t>
            </a:r>
            <a:r>
              <a:rPr lang="en-GB" sz="2000" dirty="0" smtClean="0">
                <a:latin typeface="Arial" pitchFamily="34" charset="0"/>
                <a:cs typeface="Arial" pitchFamily="34" charset="0"/>
              </a:rPr>
              <a:t>your </a:t>
            </a:r>
            <a:r>
              <a:rPr lang="en-GB" sz="2000" dirty="0">
                <a:latin typeface="Arial" pitchFamily="34" charset="0"/>
                <a:cs typeface="Arial" pitchFamily="34" charset="0"/>
              </a:rPr>
              <a:t>university </a:t>
            </a:r>
          </a:p>
          <a:p>
            <a:pPr marL="431800" indent="-358775"/>
            <a:r>
              <a:rPr lang="en-GB" sz="2000" dirty="0">
                <a:latin typeface="Arial" pitchFamily="34" charset="0"/>
                <a:cs typeface="Arial" pitchFamily="34" charset="0"/>
              </a:rPr>
              <a:t>	or </a:t>
            </a:r>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A Tuition Fee Loan doesn’t depend on household </a:t>
            </a:r>
            <a:r>
              <a:rPr lang="en-GB" sz="2000" dirty="0" smtClean="0">
                <a:latin typeface="Arial" pitchFamily="34" charset="0"/>
                <a:cs typeface="Arial" pitchFamily="34" charset="0"/>
              </a:rPr>
              <a:t>income.</a:t>
            </a:r>
            <a:endParaRPr lang="en-GB" sz="2000" dirty="0">
              <a:latin typeface="Arial" pitchFamily="34" charset="0"/>
              <a:cs typeface="Arial" pitchFamily="34" charset="0"/>
            </a:endParaRPr>
          </a:p>
          <a:p>
            <a:pPr marL="431800" indent="-358775"/>
            <a:r>
              <a:rPr lang="en-GB" sz="2000" dirty="0">
                <a:latin typeface="Arial" pitchFamily="34" charset="0"/>
                <a:cs typeface="Arial" pitchFamily="34" charset="0"/>
              </a:rPr>
              <a:t>	</a:t>
            </a:r>
          </a:p>
          <a:p>
            <a:pPr marL="431800" indent="-358775">
              <a:buFont typeface="Arial" pitchFamily="34" charset="0"/>
              <a:buChar char="•"/>
            </a:pPr>
            <a:r>
              <a:rPr lang="en-GB" sz="2000" dirty="0">
                <a:latin typeface="Arial" pitchFamily="34" charset="0"/>
                <a:cs typeface="Arial" pitchFamily="34" charset="0"/>
              </a:rPr>
              <a:t>SFE pay </a:t>
            </a:r>
            <a:r>
              <a:rPr lang="en-GB" sz="2000" dirty="0" smtClean="0">
                <a:latin typeface="Arial" pitchFamily="34" charset="0"/>
                <a:cs typeface="Arial" pitchFamily="34" charset="0"/>
              </a:rPr>
              <a:t>the </a:t>
            </a:r>
            <a:r>
              <a:rPr lang="en-GB" sz="2000" dirty="0">
                <a:latin typeface="Arial" pitchFamily="34" charset="0"/>
                <a:cs typeface="Arial" pitchFamily="34" charset="0"/>
              </a:rPr>
              <a:t>Tuition Fee Loan directly to your university or </a:t>
            </a:r>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The loan is repayable, but only when your income is over £</a:t>
            </a:r>
            <a:r>
              <a:rPr lang="en-GB" sz="2000" dirty="0" smtClean="0">
                <a:latin typeface="Arial" pitchFamily="34" charset="0"/>
                <a:cs typeface="Arial" pitchFamily="34" charset="0"/>
              </a:rPr>
              <a:t>21,000 a year. </a:t>
            </a:r>
            <a:endParaRPr lang="en-GB" sz="2000" dirty="0">
              <a:latin typeface="Arial" pitchFamily="34" charset="0"/>
              <a:cs typeface="Arial" pitchFamily="34" charset="0"/>
            </a:endParaRPr>
          </a:p>
        </p:txBody>
      </p:sp>
      <p:sp>
        <p:nvSpPr>
          <p:cNvPr id="5"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TUITION FEES AND LOANS</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OVERVIEW</a:t>
            </a:r>
            <a:endParaRPr lang="en-US" sz="2000" dirty="0">
              <a:latin typeface="Arial" pitchFamily="34" charset="0"/>
              <a:cs typeface="Arial" pitchFamily="34" charset="0"/>
            </a:endParaRPr>
          </a:p>
        </p:txBody>
      </p:sp>
      <p:grpSp>
        <p:nvGrpSpPr>
          <p:cNvPr id="6" name="Group 5"/>
          <p:cNvGrpSpPr/>
          <p:nvPr/>
        </p:nvGrpSpPr>
        <p:grpSpPr>
          <a:xfrm>
            <a:off x="173171" y="5691117"/>
            <a:ext cx="9885227" cy="984017"/>
            <a:chOff x="173172" y="5691117"/>
            <a:chExt cx="9267277" cy="984017"/>
          </a:xfrm>
        </p:grpSpPr>
        <p:grpSp>
          <p:nvGrpSpPr>
            <p:cNvPr id="7" name="Group 13"/>
            <p:cNvGrpSpPr/>
            <p:nvPr/>
          </p:nvGrpSpPr>
          <p:grpSpPr>
            <a:xfrm>
              <a:off x="173172" y="5691117"/>
              <a:ext cx="8247497" cy="984017"/>
              <a:chOff x="173172" y="5691117"/>
              <a:chExt cx="8247497" cy="984017"/>
            </a:xfrm>
          </p:grpSpPr>
          <p:grpSp>
            <p:nvGrpSpPr>
              <p:cNvPr id="9" name="Group 76"/>
              <p:cNvGrpSpPr/>
              <p:nvPr/>
            </p:nvGrpSpPr>
            <p:grpSpPr>
              <a:xfrm>
                <a:off x="173172" y="5691117"/>
                <a:ext cx="8247497" cy="984017"/>
                <a:chOff x="336948" y="5663821"/>
                <a:chExt cx="8247497" cy="984017"/>
              </a:xfrm>
            </p:grpSpPr>
            <p:sp>
              <p:nvSpPr>
                <p:cNvPr id="11" name="Rounded Rectangle 10"/>
                <p:cNvSpPr/>
                <p:nvPr/>
              </p:nvSpPr>
              <p:spPr>
                <a:xfrm>
                  <a:off x="696037" y="5773003"/>
                  <a:ext cx="7888408"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a:blip r:embed="rId3">
                  <a:clrChange>
                    <a:clrFrom>
                      <a:srgbClr val="FFFFFF"/>
                    </a:clrFrom>
                    <a:clrTo>
                      <a:srgbClr val="FFFFFF">
                        <a:alpha val="0"/>
                      </a:srgbClr>
                    </a:clrTo>
                  </a:clrChange>
                </a:blip>
                <a:srcRect l="43006" t="38433" r="47658" b="44776"/>
                <a:stretch>
                  <a:fillRect/>
                </a:stretch>
              </p:blipFill>
              <p:spPr bwMode="auto">
                <a:xfrm>
                  <a:off x="336948" y="5663821"/>
                  <a:ext cx="973084" cy="984017"/>
                </a:xfrm>
                <a:prstGeom prst="rect">
                  <a:avLst/>
                </a:prstGeom>
                <a:noFill/>
                <a:ln w="9525">
                  <a:noFill/>
                  <a:miter lim="800000"/>
                  <a:headEnd/>
                  <a:tailEnd/>
                </a:ln>
                <a:effectLst/>
              </p:spPr>
            </p:pic>
          </p:grpSp>
          <p:sp>
            <p:nvSpPr>
              <p:cNvPr id="10" name="TextBox 9"/>
              <p:cNvSpPr txBox="1"/>
              <p:nvPr/>
            </p:nvSpPr>
            <p:spPr>
              <a:xfrm>
                <a:off x="486533" y="5722646"/>
                <a:ext cx="354584" cy="923330"/>
              </a:xfrm>
              <a:prstGeom prst="rect">
                <a:avLst/>
              </a:prstGeom>
              <a:noFill/>
            </p:spPr>
            <p:txBody>
              <a:bodyPr wrap="none" rtlCol="0">
                <a:spAutoFit/>
              </a:bodyPr>
              <a:lstStyle/>
              <a:p>
                <a:r>
                  <a:rPr lang="en-GB" sz="5400" b="1" dirty="0" smtClean="0">
                    <a:solidFill>
                      <a:schemeClr val="bg1"/>
                    </a:solidFill>
                  </a:rPr>
                  <a:t>i</a:t>
                </a:r>
                <a:endParaRPr lang="en-GB" sz="5400" b="1" dirty="0">
                  <a:solidFill>
                    <a:schemeClr val="bg1"/>
                  </a:solidFill>
                </a:endParaRPr>
              </a:p>
            </p:txBody>
          </p:sp>
        </p:grpSp>
        <p:sp>
          <p:nvSpPr>
            <p:cNvPr id="8" name="Rectangle 15"/>
            <p:cNvSpPr>
              <a:spLocks noChangeArrowheads="1"/>
            </p:cNvSpPr>
            <p:nvPr/>
          </p:nvSpPr>
          <p:spPr bwMode="auto">
            <a:xfrm>
              <a:off x="1074850" y="5819884"/>
              <a:ext cx="8365599" cy="707886"/>
            </a:xfrm>
            <a:prstGeom prst="rect">
              <a:avLst/>
            </a:prstGeom>
            <a:noFill/>
            <a:ln w="9525">
              <a:noFill/>
              <a:miter lim="800000"/>
              <a:headEnd/>
              <a:tailEnd/>
            </a:ln>
          </p:spPr>
          <p:txBody>
            <a:bodyPr wrap="square">
              <a:spAutoFit/>
            </a:bodyPr>
            <a:lstStyle/>
            <a:p>
              <a:pPr marL="412750" indent="-341313"/>
              <a:r>
                <a:rPr lang="en-GB" sz="2000" dirty="0" smtClean="0">
                  <a:latin typeface="Arial" pitchFamily="34" charset="0"/>
                  <a:cs typeface="Arial" pitchFamily="34" charset="0"/>
                </a:rPr>
                <a:t>*</a:t>
              </a:r>
              <a:r>
                <a:rPr lang="en-GB" sz="1900" dirty="0" smtClean="0">
                  <a:latin typeface="Arial" pitchFamily="34" charset="0"/>
                  <a:cs typeface="Arial" pitchFamily="34" charset="0"/>
                </a:rPr>
                <a:t>Up to £9,250 for full-time courses at a publicly-funded </a:t>
              </a:r>
              <a:r>
                <a:rPr lang="en-GB" sz="1900" dirty="0" err="1" smtClean="0">
                  <a:latin typeface="Arial" pitchFamily="34" charset="0"/>
                  <a:cs typeface="Arial" pitchFamily="34" charset="0"/>
                </a:rPr>
                <a:t>uni</a:t>
              </a:r>
              <a:r>
                <a:rPr lang="en-GB" sz="1900" dirty="0" smtClean="0">
                  <a:latin typeface="Arial" pitchFamily="34" charset="0"/>
                  <a:cs typeface="Arial" pitchFamily="34" charset="0"/>
                </a:rPr>
                <a:t> or college</a:t>
              </a:r>
            </a:p>
            <a:p>
              <a:pPr marL="412750" indent="-341313"/>
              <a:r>
                <a:rPr lang="en-GB" sz="1900" dirty="0" smtClean="0">
                  <a:latin typeface="Arial" pitchFamily="34" charset="0"/>
                  <a:cs typeface="Arial" pitchFamily="34" charset="0"/>
                </a:rPr>
                <a:t> or up to £6,165 for approved courses at private providers.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xEl>
                                              <p:pRg st="5" end="5"/>
                                            </p:txEl>
                                          </p:spTgt>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530">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5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203575" y="2530475"/>
            <a:ext cx="57546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800" dirty="0" smtClean="0">
                <a:solidFill>
                  <a:srgbClr val="D8005B"/>
                </a:solidFill>
                <a:cs typeface="Arial" charset="0"/>
              </a:rPr>
              <a:t>SECTION TITLE IN HERE</a:t>
            </a:r>
          </a:p>
          <a:p>
            <a:pPr eaLnBrk="1" hangingPunct="1">
              <a:spcAft>
                <a:spcPts val="1200"/>
              </a:spcAft>
              <a:defRPr/>
            </a:pPr>
            <a:r>
              <a:rPr lang="en-US" sz="2000" dirty="0" smtClean="0">
                <a:cs typeface="Arial" charset="0"/>
              </a:rPr>
              <a:t>SUBHEADER IN HERE</a:t>
            </a:r>
          </a:p>
        </p:txBody>
      </p:sp>
      <p:sp>
        <p:nvSpPr>
          <p:cNvPr id="5" name="TextBox 12"/>
          <p:cNvSpPr txBox="1">
            <a:spLocks noChangeArrowheads="1"/>
          </p:cNvSpPr>
          <p:nvPr/>
        </p:nvSpPr>
        <p:spPr bwMode="auto">
          <a:xfrm>
            <a:off x="1311275" y="2651125"/>
            <a:ext cx="183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Aft>
                <a:spcPts val="1200"/>
              </a:spcAft>
              <a:defRPr/>
            </a:pPr>
            <a:r>
              <a:rPr lang="en-US" sz="1800" dirty="0" smtClean="0">
                <a:solidFill>
                  <a:schemeClr val="bg1"/>
                </a:solidFill>
                <a:cs typeface="Arial" charset="0"/>
              </a:rPr>
              <a:t>SECTION 3</a:t>
            </a:r>
          </a:p>
        </p:txBody>
      </p:sp>
      <p:pic>
        <p:nvPicPr>
          <p:cNvPr id="6" name="Picture 5" descr="3 cogs_blank.jpg"/>
          <p:cNvPicPr>
            <a:picLocks noChangeAspect="1"/>
          </p:cNvPicPr>
          <p:nvPr/>
        </p:nvPicPr>
        <p:blipFill>
          <a:blip r:embed="rId2"/>
          <a:srcRect l="12105" t="20787" r="16053" b="27113"/>
          <a:stretch>
            <a:fillRect/>
          </a:stretch>
        </p:blipFill>
        <p:spPr>
          <a:xfrm>
            <a:off x="1106905" y="1876926"/>
            <a:ext cx="6569242" cy="3368842"/>
          </a:xfrm>
          <a:prstGeom prst="rect">
            <a:avLst/>
          </a:prstGeom>
        </p:spPr>
      </p:pic>
      <p:cxnSp>
        <p:nvCxnSpPr>
          <p:cNvPr id="7" name="Straight Connector 6"/>
          <p:cNvCxnSpPr/>
          <p:nvPr/>
        </p:nvCxnSpPr>
        <p:spPr>
          <a:xfrm rot="16200000" flipV="1">
            <a:off x="1562670" y="2340591"/>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4503763" y="4039737"/>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830708"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5218" y="1897040"/>
            <a:ext cx="2100383" cy="400110"/>
          </a:xfrm>
          <a:prstGeom prst="rect">
            <a:avLst/>
          </a:prstGeom>
          <a:noFill/>
        </p:spPr>
        <p:txBody>
          <a:bodyPr wrap="none" rtlCol="0">
            <a:spAutoFit/>
          </a:bodyPr>
          <a:lstStyle/>
          <a:p>
            <a:r>
              <a:rPr lang="en-GB" sz="2000" dirty="0" smtClean="0">
                <a:latin typeface="Arial" pitchFamily="34" charset="0"/>
                <a:cs typeface="Arial" pitchFamily="34" charset="0"/>
              </a:rPr>
              <a:t>Tuition Fee Loan</a:t>
            </a:r>
            <a:endParaRPr lang="en-GB" sz="2000" dirty="0">
              <a:latin typeface="Arial" pitchFamily="34" charset="0"/>
              <a:cs typeface="Arial" pitchFamily="34" charset="0"/>
            </a:endParaRPr>
          </a:p>
        </p:txBody>
      </p:sp>
      <p:sp>
        <p:nvSpPr>
          <p:cNvPr id="11" name="TextBox 10"/>
          <p:cNvSpPr txBox="1"/>
          <p:nvPr/>
        </p:nvSpPr>
        <p:spPr>
          <a:xfrm>
            <a:off x="3823649" y="4246728"/>
            <a:ext cx="2084225" cy="707886"/>
          </a:xfrm>
          <a:prstGeom prst="rect">
            <a:avLst/>
          </a:prstGeom>
          <a:noFill/>
        </p:spPr>
        <p:txBody>
          <a:bodyPr wrap="none" rtlCol="0">
            <a:spAutoFit/>
          </a:bodyPr>
          <a:lstStyle/>
          <a:p>
            <a:pPr algn="ctr"/>
            <a:r>
              <a:rPr lang="en-GB" sz="2000" b="1" dirty="0" smtClean="0">
                <a:latin typeface="Arial" pitchFamily="34" charset="0"/>
                <a:cs typeface="Arial" pitchFamily="34" charset="0"/>
              </a:rPr>
              <a:t>MAINTENANCE</a:t>
            </a:r>
          </a:p>
          <a:p>
            <a:pPr algn="ctr"/>
            <a:r>
              <a:rPr lang="en-GB" sz="2000" dirty="0" smtClean="0">
                <a:latin typeface="Arial" pitchFamily="34" charset="0"/>
                <a:cs typeface="Arial" pitchFamily="34" charset="0"/>
              </a:rPr>
              <a:t>Loan</a:t>
            </a:r>
          </a:p>
        </p:txBody>
      </p:sp>
      <p:sp>
        <p:nvSpPr>
          <p:cNvPr id="12" name="TextBox 11"/>
          <p:cNvSpPr txBox="1"/>
          <p:nvPr/>
        </p:nvSpPr>
        <p:spPr>
          <a:xfrm>
            <a:off x="6375779" y="1953906"/>
            <a:ext cx="1707519" cy="400110"/>
          </a:xfrm>
          <a:prstGeom prst="rect">
            <a:avLst/>
          </a:prstGeom>
          <a:noFill/>
        </p:spPr>
        <p:txBody>
          <a:bodyPr wrap="none" rtlCol="0">
            <a:spAutoFit/>
          </a:bodyPr>
          <a:lstStyle/>
          <a:p>
            <a:r>
              <a:rPr lang="en-GB" sz="2000" dirty="0" smtClean="0">
                <a:latin typeface="Arial" pitchFamily="34" charset="0"/>
                <a:cs typeface="Arial" pitchFamily="34" charset="0"/>
              </a:rPr>
              <a:t>Extra support</a:t>
            </a:r>
            <a:endParaRPr lang="en-GB" sz="2000" dirty="0">
              <a:latin typeface="Arial" pitchFamily="34" charset="0"/>
              <a:cs typeface="Arial" pitchFamily="34" charset="0"/>
            </a:endParaRPr>
          </a:p>
        </p:txBody>
      </p:sp>
      <p:sp>
        <p:nvSpPr>
          <p:cNvPr id="14" name="TextBox 13"/>
          <p:cNvSpPr txBox="1"/>
          <p:nvPr/>
        </p:nvSpPr>
        <p:spPr>
          <a:xfrm rot="21023613">
            <a:off x="1448939" y="3146456"/>
            <a:ext cx="2129221" cy="1200329"/>
          </a:xfrm>
          <a:prstGeom prst="rect">
            <a:avLst/>
          </a:prstGeom>
          <a:noFill/>
        </p:spPr>
        <p:txBody>
          <a:bodyPr wrap="square" rtlCol="0">
            <a:spAutoFit/>
          </a:bodyPr>
          <a:lstStyle/>
          <a:p>
            <a:pPr algn="ctr"/>
            <a:r>
              <a:rPr lang="en-GB" sz="2400" b="1" dirty="0" smtClean="0">
                <a:solidFill>
                  <a:schemeClr val="bg1"/>
                </a:solidFill>
                <a:latin typeface="Arial" pitchFamily="34" charset="0"/>
                <a:cs typeface="Arial" pitchFamily="34" charset="0"/>
              </a:rPr>
              <a:t>What support can you get?</a:t>
            </a: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148608" y="1721922"/>
            <a:ext cx="8940800" cy="3785652"/>
          </a:xfrm>
          <a:prstGeom prst="rect">
            <a:avLst/>
          </a:prstGeom>
          <a:noFill/>
          <a:ln w="9525">
            <a:noFill/>
            <a:miter lim="800000"/>
            <a:headEnd/>
            <a:tailEnd/>
          </a:ln>
        </p:spPr>
        <p:txBody>
          <a:bodyPr>
            <a:spAutoFit/>
          </a:bodyPr>
          <a:lstStyle/>
          <a:p>
            <a:pPr marL="431800" indent="-358775"/>
            <a:r>
              <a:rPr lang="en-GB" sz="2000" dirty="0" smtClean="0">
                <a:latin typeface="Arial" pitchFamily="34" charset="0"/>
                <a:cs typeface="Arial" pitchFamily="34" charset="0"/>
              </a:rPr>
              <a:t>A Maintenance Loan </a:t>
            </a:r>
            <a:r>
              <a:rPr lang="en-GB" sz="2000" dirty="0">
                <a:latin typeface="Arial" pitchFamily="34" charset="0"/>
                <a:cs typeface="Arial" pitchFamily="34" charset="0"/>
              </a:rPr>
              <a:t>is available to help with your living costs while </a:t>
            </a:r>
            <a:r>
              <a:rPr lang="en-GB" sz="2000" dirty="0" smtClean="0">
                <a:latin typeface="Arial" pitchFamily="34" charset="0"/>
                <a:cs typeface="Arial" pitchFamily="34" charset="0"/>
              </a:rPr>
              <a:t>at </a:t>
            </a:r>
            <a:r>
              <a:rPr lang="en-GB" sz="2000" dirty="0" err="1" smtClean="0">
                <a:latin typeface="Arial" pitchFamily="34" charset="0"/>
                <a:cs typeface="Arial" pitchFamily="34" charset="0"/>
              </a:rPr>
              <a:t>uni</a:t>
            </a:r>
            <a:r>
              <a:rPr lang="en-GB" sz="2000" dirty="0" smtClean="0">
                <a:latin typeface="Arial" pitchFamily="34" charset="0"/>
                <a:cs typeface="Arial" pitchFamily="34" charset="0"/>
              </a:rPr>
              <a:t> or </a:t>
            </a:r>
          </a:p>
          <a:p>
            <a:pPr marL="431800" indent="-358775"/>
            <a:r>
              <a:rPr lang="en-GB" sz="2000" dirty="0" smtClean="0">
                <a:latin typeface="Arial" pitchFamily="34" charset="0"/>
                <a:cs typeface="Arial" pitchFamily="34" charset="0"/>
              </a:rPr>
              <a:t>college.</a:t>
            </a:r>
            <a:endParaRPr lang="en-GB" sz="2000" dirty="0">
              <a:latin typeface="Arial" pitchFamily="34" charset="0"/>
              <a:cs typeface="Arial" pitchFamily="34" charset="0"/>
            </a:endParaRPr>
          </a:p>
          <a:p>
            <a:pPr marL="431800" indent="-358775"/>
            <a:endParaRPr lang="en-GB" sz="2000" dirty="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All </a:t>
            </a:r>
            <a:r>
              <a:rPr lang="en-GB" sz="2000" dirty="0">
                <a:latin typeface="Arial" pitchFamily="34" charset="0"/>
                <a:cs typeface="Arial" pitchFamily="34" charset="0"/>
              </a:rPr>
              <a:t>eligible students </a:t>
            </a:r>
            <a:r>
              <a:rPr lang="en-GB" sz="2000" dirty="0" smtClean="0">
                <a:latin typeface="Arial" pitchFamily="34" charset="0"/>
                <a:cs typeface="Arial" pitchFamily="34" charset="0"/>
              </a:rPr>
              <a:t>can get some maintenance support.</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a:latin typeface="Arial" pitchFamily="34" charset="0"/>
                <a:cs typeface="Arial" pitchFamily="34" charset="0"/>
              </a:rPr>
              <a:t>The amount of </a:t>
            </a:r>
            <a:r>
              <a:rPr lang="en-GB" sz="2000" dirty="0" smtClean="0">
                <a:latin typeface="Arial" pitchFamily="34" charset="0"/>
                <a:cs typeface="Arial" pitchFamily="34" charset="0"/>
              </a:rPr>
              <a:t>Maintenance Loan you can get depends </a:t>
            </a:r>
            <a:r>
              <a:rPr lang="en-GB" sz="2000" dirty="0">
                <a:latin typeface="Arial" pitchFamily="34" charset="0"/>
                <a:cs typeface="Arial" pitchFamily="34" charset="0"/>
              </a:rPr>
              <a:t>on where you </a:t>
            </a:r>
            <a:endParaRPr lang="en-GB" sz="2000" dirty="0" smtClean="0">
              <a:latin typeface="Arial" pitchFamily="34" charset="0"/>
              <a:cs typeface="Arial" pitchFamily="34" charset="0"/>
            </a:endParaRPr>
          </a:p>
          <a:p>
            <a:pPr marL="431800" indent="-358775"/>
            <a:r>
              <a:rPr lang="en-GB" sz="2000" dirty="0" smtClean="0">
                <a:latin typeface="Arial" pitchFamily="34" charset="0"/>
                <a:cs typeface="Arial" pitchFamily="34" charset="0"/>
              </a:rPr>
              <a:t>	live </a:t>
            </a:r>
            <a:r>
              <a:rPr lang="en-GB" sz="2000" dirty="0">
                <a:latin typeface="Arial" pitchFamily="34" charset="0"/>
                <a:cs typeface="Arial" pitchFamily="34" charset="0"/>
              </a:rPr>
              <a:t>and </a:t>
            </a:r>
            <a:r>
              <a:rPr lang="en-GB" sz="2000" dirty="0" smtClean="0">
                <a:latin typeface="Arial" pitchFamily="34" charset="0"/>
                <a:cs typeface="Arial" pitchFamily="34" charset="0"/>
              </a:rPr>
              <a:t>study.</a:t>
            </a:r>
            <a:endParaRPr lang="en-GB" sz="2000" dirty="0">
              <a:latin typeface="Arial" pitchFamily="34" charset="0"/>
              <a:cs typeface="Arial" pitchFamily="34" charset="0"/>
            </a:endParaRPr>
          </a:p>
          <a:p>
            <a:pPr marL="431800" indent="-358775">
              <a:buFont typeface="Arial" pitchFamily="34" charset="0"/>
              <a:buChar char="•"/>
            </a:pPr>
            <a:endParaRPr lang="en-GB" sz="2000" dirty="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The Maintenance Loan </a:t>
            </a:r>
            <a:r>
              <a:rPr lang="en-GB" sz="2000" dirty="0">
                <a:latin typeface="Arial" pitchFamily="34" charset="0"/>
                <a:cs typeface="Arial" pitchFamily="34" charset="0"/>
              </a:rPr>
              <a:t>is paid directly into your bank account each </a:t>
            </a:r>
            <a:r>
              <a:rPr lang="en-GB" sz="2000" dirty="0" smtClean="0">
                <a:latin typeface="Arial" pitchFamily="34" charset="0"/>
                <a:cs typeface="Arial" pitchFamily="34" charset="0"/>
              </a:rPr>
              <a:t>term.</a:t>
            </a:r>
          </a:p>
          <a:p>
            <a:pPr marL="431800" indent="-358775">
              <a:buFont typeface="Arial" pitchFamily="34" charset="0"/>
              <a:buChar char="•"/>
            </a:pPr>
            <a:endParaRPr lang="en-GB" sz="2000" dirty="0" smtClean="0">
              <a:latin typeface="Arial" pitchFamily="34" charset="0"/>
              <a:cs typeface="Arial" pitchFamily="34" charset="0"/>
            </a:endParaRPr>
          </a:p>
          <a:p>
            <a:pPr marL="431800" indent="-358775">
              <a:buFont typeface="Arial" pitchFamily="34" charset="0"/>
              <a:buChar char="•"/>
            </a:pPr>
            <a:r>
              <a:rPr lang="en-GB" sz="2000" dirty="0" smtClean="0">
                <a:latin typeface="Arial" pitchFamily="34" charset="0"/>
                <a:cs typeface="Arial" pitchFamily="34" charset="0"/>
              </a:rPr>
              <a:t>Maintenance Loans have to be paid back but not until you’ve finished or left your course and your income is over £21,000 a year.</a:t>
            </a:r>
            <a:endParaRPr lang="en-GB" sz="2000" dirty="0">
              <a:latin typeface="Arial" pitchFamily="34" charset="0"/>
              <a:cs typeface="Arial" pitchFamily="34" charset="0"/>
            </a:endParaRPr>
          </a:p>
        </p:txBody>
      </p:sp>
      <p:sp>
        <p:nvSpPr>
          <p:cNvPr id="4" name="TextBox 14"/>
          <p:cNvSpPr txBox="1">
            <a:spLocks noChangeArrowheads="1"/>
          </p:cNvSpPr>
          <p:nvPr/>
        </p:nvSpPr>
        <p:spPr bwMode="auto">
          <a:xfrm>
            <a:off x="1778000" y="361950"/>
            <a:ext cx="5754688" cy="814388"/>
          </a:xfrm>
          <a:prstGeom prst="rect">
            <a:avLst/>
          </a:prstGeom>
          <a:noFill/>
          <a:ln w="9525">
            <a:noFill/>
            <a:miter lim="800000"/>
            <a:headEnd/>
            <a:tailEnd/>
          </a:ln>
        </p:spPr>
        <p:txBody>
          <a:bodyPr lIns="0" tIns="0" rIns="0" bIns="0">
            <a:spAutoFit/>
          </a:bodyPr>
          <a:lstStyle/>
          <a:p>
            <a:pPr>
              <a:spcAft>
                <a:spcPts val="600"/>
              </a:spcAft>
            </a:pPr>
            <a:r>
              <a:rPr lang="en-US" sz="2800" dirty="0" smtClean="0">
                <a:solidFill>
                  <a:srgbClr val="DD4814"/>
                </a:solidFill>
                <a:latin typeface="Arial" pitchFamily="34" charset="0"/>
                <a:cs typeface="Arial" pitchFamily="34" charset="0"/>
              </a:rPr>
              <a:t>MAINTENANCE LOAN</a:t>
            </a:r>
            <a:endParaRPr lang="en-US" sz="2800" dirty="0">
              <a:solidFill>
                <a:srgbClr val="DD4814"/>
              </a:solidFill>
              <a:latin typeface="Arial" pitchFamily="34" charset="0"/>
              <a:cs typeface="Arial" pitchFamily="34" charset="0"/>
            </a:endParaRPr>
          </a:p>
          <a:p>
            <a:pPr>
              <a:spcAft>
                <a:spcPts val="600"/>
              </a:spcAft>
            </a:pPr>
            <a:r>
              <a:rPr lang="en-US" sz="2000" dirty="0" smtClean="0">
                <a:latin typeface="Arial" pitchFamily="34" charset="0"/>
                <a:cs typeface="Arial" pitchFamily="34" charset="0"/>
              </a:rPr>
              <a:t>AN OVERVIEW</a:t>
            </a:r>
            <a:endParaRPr lang="en-US" sz="2000" dirty="0">
              <a:latin typeface="Arial" pitchFamily="34" charset="0"/>
              <a:cs typeface="Arial"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6254</TotalTime>
  <Words>2047</Words>
  <Application>Microsoft Office PowerPoint</Application>
  <PresentationFormat>On-screen Show (4:3)</PresentationFormat>
  <Paragraphs>441</Paragraphs>
  <Slides>30</Slides>
  <Notes>17</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30</vt:i4>
      </vt:variant>
    </vt:vector>
  </HeadingPairs>
  <TitlesOfParts>
    <vt:vector size="56" baseType="lpstr">
      <vt:lpstr>MS PGothic</vt:lpstr>
      <vt:lpstr>MS PGothic</vt:lpstr>
      <vt:lpstr>Arial</vt:lpstr>
      <vt:lpstr>Calibri</vt:lpstr>
      <vt:lpstr>Helvetica LT Std Bold Condensed</vt:lpstr>
      <vt:lpstr>HelveticaNeueLT Std</vt:lpstr>
      <vt:lpstr>Times New Roman</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13_Custom Design</vt:lpstr>
      <vt:lpstr>9_Custom Design</vt:lpstr>
      <vt:lpstr>8_Custom Design</vt:lpstr>
      <vt:lpstr>10_Custom Design</vt:lpstr>
      <vt:lpstr>11_Custom Design</vt:lpstr>
      <vt:lpstr>12_Custom Design</vt:lpstr>
      <vt:lpstr>14_Custom Design</vt:lpstr>
      <vt:lpstr>15_Custom Design</vt:lpstr>
      <vt:lpstr>16_Custom Design</vt:lpstr>
      <vt:lpstr>17_Custom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McLaren</dc:creator>
  <cp:lastModifiedBy>amciver1</cp:lastModifiedBy>
  <cp:revision>440</cp:revision>
  <dcterms:created xsi:type="dcterms:W3CDTF">2014-08-08T12:31:06Z</dcterms:created>
  <dcterms:modified xsi:type="dcterms:W3CDTF">2018-02-06T07:55:23Z</dcterms:modified>
</cp:coreProperties>
</file>